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90" r:id="rId15"/>
    <p:sldId id="264" r:id="rId16"/>
    <p:sldId id="265" r:id="rId17"/>
    <p:sldId id="266" r:id="rId18"/>
    <p:sldId id="267" r:id="rId19"/>
    <p:sldId id="268" r:id="rId20"/>
    <p:sldId id="289" r:id="rId21"/>
    <p:sldId id="291" r:id="rId22"/>
    <p:sldId id="269" r:id="rId23"/>
    <p:sldId id="270" r:id="rId24"/>
    <p:sldId id="271" r:id="rId25"/>
    <p:sldId id="272" r:id="rId26"/>
    <p:sldId id="293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0" y="0"/>
            <a:ext cx="12186360" cy="6852240"/>
          </a:xfrm>
          <a:prstGeom prst="rect">
            <a:avLst/>
          </a:prstGeom>
          <a:gradFill rotWithShape="0">
            <a:gsLst>
              <a:gs pos="0">
                <a:srgbClr val="91D8F2"/>
              </a:gs>
              <a:gs pos="100000">
                <a:srgbClr val="3CBBE7"/>
              </a:gs>
            </a:gsLst>
            <a:lin ang="0"/>
          </a:gra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7698600" y="715320"/>
            <a:ext cx="3524400" cy="3524400"/>
          </a:xfrm>
          <a:prstGeom prst="ellipse">
            <a:avLst/>
          </a:prstGeom>
          <a:gradFill rotWithShape="0">
            <a:gsLst>
              <a:gs pos="0">
                <a:srgbClr val="FF83A8"/>
              </a:gs>
              <a:gs pos="100000">
                <a:srgbClr val="FFBFBE"/>
              </a:gs>
            </a:gsLst>
            <a:lin ang="0"/>
          </a:gra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" name="CustomShape 4"/>
          <p:cNvSpPr/>
          <p:nvPr/>
        </p:nvSpPr>
        <p:spPr>
          <a:xfrm>
            <a:off x="0" y="1699560"/>
            <a:ext cx="12186360" cy="5152680"/>
          </a:xfrm>
          <a:custGeom>
            <a:avLst/>
            <a:gdLst/>
            <a:ahLst/>
            <a:cxnLst/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" name="CustomShape 5"/>
          <p:cNvSpPr/>
          <p:nvPr/>
        </p:nvSpPr>
        <p:spPr>
          <a:xfrm>
            <a:off x="5358240" y="2039400"/>
            <a:ext cx="6064560" cy="3374640"/>
          </a:xfrm>
          <a:custGeom>
            <a:avLst/>
            <a:gdLst/>
            <a:ahLst/>
            <a:cxnLst/>
            <a:rect l="l" t="t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 rotWithShape="0">
            <a:gsLst>
              <a:gs pos="0">
                <a:srgbClr val="FFBFBE"/>
              </a:gs>
              <a:gs pos="100000">
                <a:srgbClr val="91D8F2"/>
              </a:gs>
            </a:gsLst>
            <a:lin ang="0"/>
          </a:gra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" name="CustomShape 6"/>
          <p:cNvSpPr/>
          <p:nvPr/>
        </p:nvSpPr>
        <p:spPr>
          <a:xfrm>
            <a:off x="2743200" y="3636720"/>
            <a:ext cx="9443160" cy="3215520"/>
          </a:xfrm>
          <a:custGeom>
            <a:avLst/>
            <a:gdLst/>
            <a:ahLst/>
            <a:cxnLst/>
            <a:rect l="l" t="t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91D8F2"/>
              </a:gs>
            </a:gsLst>
            <a:lin ang="0"/>
          </a:gra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" name="CustomShape 7"/>
          <p:cNvSpPr/>
          <p:nvPr/>
        </p:nvSpPr>
        <p:spPr>
          <a:xfrm>
            <a:off x="0" y="0"/>
            <a:ext cx="4356720" cy="3913560"/>
          </a:xfrm>
          <a:custGeom>
            <a:avLst/>
            <a:gdLst/>
            <a:ahLst/>
            <a:cxnLst/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 rotWithShape="0">
            <a:gsLst>
              <a:gs pos="0">
                <a:srgbClr val="FF83A8"/>
              </a:gs>
              <a:gs pos="100000">
                <a:srgbClr val="FFBFBE"/>
              </a:gs>
            </a:gsLst>
            <a:lin ang="0"/>
          </a:gra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" name="CustomShape 8"/>
          <p:cNvSpPr/>
          <p:nvPr/>
        </p:nvSpPr>
        <p:spPr>
          <a:xfrm>
            <a:off x="934560" y="3121920"/>
            <a:ext cx="2605320" cy="2605320"/>
          </a:xfrm>
          <a:prstGeom prst="ellipse">
            <a:avLst/>
          </a:prstGeom>
          <a:gradFill rotWithShape="0">
            <a:gsLst>
              <a:gs pos="0">
                <a:srgbClr val="FFBFBE"/>
              </a:gs>
              <a:gs pos="100000">
                <a:srgbClr val="91D8F2"/>
              </a:gs>
            </a:gsLst>
            <a:lin ang="0"/>
          </a:gra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" name="CustomShape 9"/>
          <p:cNvSpPr/>
          <p:nvPr/>
        </p:nvSpPr>
        <p:spPr>
          <a:xfrm>
            <a:off x="1454040" y="1088640"/>
            <a:ext cx="3421800" cy="2889720"/>
          </a:xfrm>
          <a:custGeom>
            <a:avLst/>
            <a:gdLst/>
            <a:ahLst/>
            <a:cxnLst/>
            <a:rect l="l" t="t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 rotWithShape="0">
            <a:gsLst>
              <a:gs pos="0">
                <a:srgbClr val="FF83A8"/>
              </a:gs>
              <a:gs pos="100000">
                <a:srgbClr val="91D8F2"/>
              </a:gs>
            </a:gsLst>
            <a:lin ang="0"/>
          </a:gra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" name="CustomShape 10"/>
          <p:cNvSpPr/>
          <p:nvPr/>
        </p:nvSpPr>
        <p:spPr>
          <a:xfrm flipV="1">
            <a:off x="0" y="4347360"/>
            <a:ext cx="7604640" cy="2499120"/>
          </a:xfrm>
          <a:custGeom>
            <a:avLst/>
            <a:gdLst/>
            <a:ahLst/>
            <a:cxnLst/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 rotWithShape="0">
            <a:gsLst>
              <a:gs pos="0">
                <a:srgbClr val="3CBBE7"/>
              </a:gs>
              <a:gs pos="100000">
                <a:srgbClr val="91D8F2"/>
              </a:gs>
            </a:gsLst>
            <a:lin ang="0"/>
          </a:gra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" name="CustomShape 11"/>
          <p:cNvSpPr/>
          <p:nvPr/>
        </p:nvSpPr>
        <p:spPr>
          <a:xfrm>
            <a:off x="3268800" y="992880"/>
            <a:ext cx="5648760" cy="52059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单击鼠标编辑标题文字格式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3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单击鼠标编辑大纲文字格式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第二个大纲级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第三大纲级别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第四大纲级别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第五大纲级别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第六大纲级别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第七大纲级别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单击鼠标编辑标题文字格式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单击鼠标编辑大纲文字格式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第二个大纲级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第三大纲级别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第四大纲级别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第五大纲级别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第六大纲级别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第七大纲级别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9" name="CustomShape 2"/>
          <p:cNvSpPr/>
          <p:nvPr/>
        </p:nvSpPr>
        <p:spPr>
          <a:xfrm flipH="1">
            <a:off x="-6480" y="0"/>
            <a:ext cx="12186360" cy="6852240"/>
          </a:xfrm>
          <a:prstGeom prst="rect">
            <a:avLst/>
          </a:prstGeom>
          <a:gradFill rotWithShape="0">
            <a:gsLst>
              <a:gs pos="0">
                <a:srgbClr val="91D8F2"/>
              </a:gs>
              <a:gs pos="100000">
                <a:srgbClr val="3CBBE7"/>
              </a:gs>
            </a:gsLst>
            <a:lin ang="0"/>
          </a:gra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0" y="1699560"/>
            <a:ext cx="12186360" cy="5152680"/>
          </a:xfrm>
          <a:custGeom>
            <a:avLst/>
            <a:gdLst/>
            <a:ahLst/>
            <a:cxnLst/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2743200" y="3636720"/>
            <a:ext cx="9443160" cy="3215520"/>
          </a:xfrm>
          <a:custGeom>
            <a:avLst/>
            <a:gdLst/>
            <a:ahLst/>
            <a:cxnLst/>
            <a:rect l="l" t="t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91D8F2"/>
              </a:gs>
            </a:gsLst>
            <a:lin ang="0"/>
          </a:gra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2" name="CustomShape 5"/>
          <p:cNvSpPr/>
          <p:nvPr/>
        </p:nvSpPr>
        <p:spPr>
          <a:xfrm flipV="1">
            <a:off x="0" y="4347360"/>
            <a:ext cx="7604640" cy="2499120"/>
          </a:xfrm>
          <a:custGeom>
            <a:avLst/>
            <a:gdLst/>
            <a:ahLst/>
            <a:cxnLst/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 rotWithShape="0">
            <a:gsLst>
              <a:gs pos="0">
                <a:srgbClr val="3CBBE7"/>
              </a:gs>
              <a:gs pos="100000">
                <a:srgbClr val="91D8F2"/>
              </a:gs>
            </a:gsLst>
            <a:lin ang="0"/>
          </a:gra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3" name="CustomShape 6"/>
          <p:cNvSpPr/>
          <p:nvPr/>
        </p:nvSpPr>
        <p:spPr>
          <a:xfrm>
            <a:off x="0" y="0"/>
            <a:ext cx="3207240" cy="2881080"/>
          </a:xfrm>
          <a:custGeom>
            <a:avLst/>
            <a:gdLst/>
            <a:ahLst/>
            <a:cxnLst/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 rotWithShape="0">
            <a:gsLst>
              <a:gs pos="0">
                <a:srgbClr val="FF83A8"/>
              </a:gs>
              <a:gs pos="100000">
                <a:srgbClr val="FFBFBE"/>
              </a:gs>
            </a:gsLst>
            <a:lin ang="0"/>
          </a:gra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单击鼠标编辑标题文字格式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单击鼠标编辑大纲文字格式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第二个大纲级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第三大纲级别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第四大纲级别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第五大纲级别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第六大纲级别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第七大纲级别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latin typeface="Arial" panose="020B0604020202020204"/>
              </a:rPr>
              <a:t>单击鼠标编辑标题文字格式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单击鼠标编辑大纲文字格式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第二个大纲级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第三大纲级别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第四大纲级别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第五大纲级别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第六大纲级别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第七大纲级别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 1"/>
          <p:cNvSpPr/>
          <p:nvPr/>
        </p:nvSpPr>
        <p:spPr>
          <a:xfrm>
            <a:off x="669600" y="1028520"/>
            <a:ext cx="10850760" cy="360"/>
          </a:xfrm>
          <a:prstGeom prst="line">
            <a:avLst/>
          </a:prstGeom>
          <a:ln w="3240">
            <a:solidFill>
              <a:srgbClr val="80808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172" name="Group 2"/>
          <p:cNvGrpSpPr/>
          <p:nvPr/>
        </p:nvGrpSpPr>
        <p:grpSpPr>
          <a:xfrm>
            <a:off x="-6120" y="0"/>
            <a:ext cx="12186720" cy="6852240"/>
            <a:chOff x="-6120" y="0"/>
            <a:chExt cx="12186720" cy="6852240"/>
          </a:xfrm>
        </p:grpSpPr>
        <p:sp>
          <p:nvSpPr>
            <p:cNvPr id="173" name="CustomShape 3"/>
            <p:cNvSpPr/>
            <p:nvPr/>
          </p:nvSpPr>
          <p:spPr>
            <a:xfrm flipH="1">
              <a:off x="957600" y="715320"/>
              <a:ext cx="3524400" cy="3524400"/>
            </a:xfrm>
            <a:prstGeom prst="ellipse">
              <a:avLst/>
            </a:prstGeom>
            <a:gradFill rotWithShape="0">
              <a:gsLst>
                <a:gs pos="0">
                  <a:srgbClr val="FF83A8"/>
                </a:gs>
                <a:gs pos="100000">
                  <a:srgbClr val="FFBFBE"/>
                </a:gs>
              </a:gsLst>
              <a:lin ang="0"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4" name="CustomShape 4"/>
            <p:cNvSpPr/>
            <p:nvPr/>
          </p:nvSpPr>
          <p:spPr>
            <a:xfrm flipH="1">
              <a:off x="-6480" y="1699560"/>
              <a:ext cx="12186360" cy="5152680"/>
            </a:xfrm>
            <a:custGeom>
              <a:avLst/>
              <a:gdLst/>
              <a:ahLst/>
              <a:cxnLst/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5" name="CustomShape 5"/>
            <p:cNvSpPr/>
            <p:nvPr/>
          </p:nvSpPr>
          <p:spPr>
            <a:xfrm flipH="1">
              <a:off x="757800" y="2039400"/>
              <a:ext cx="6064560" cy="3374640"/>
            </a:xfrm>
            <a:custGeom>
              <a:avLst/>
              <a:gdLst/>
              <a:ahLst/>
              <a:cxnLst/>
              <a:rect l="l" t="t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 rotWithShape="0">
              <a:gsLst>
                <a:gs pos="0">
                  <a:srgbClr val="FFBFBE"/>
                </a:gs>
                <a:gs pos="100000">
                  <a:srgbClr val="91D8F2"/>
                </a:gs>
              </a:gsLst>
              <a:lin ang="0"/>
            </a:gra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6" name="CustomShape 6"/>
            <p:cNvSpPr/>
            <p:nvPr/>
          </p:nvSpPr>
          <p:spPr>
            <a:xfrm flipH="1">
              <a:off x="-6480" y="3636720"/>
              <a:ext cx="9443160" cy="3215520"/>
            </a:xfrm>
            <a:custGeom>
              <a:avLst/>
              <a:gdLst/>
              <a:ahLst/>
              <a:cxnLst/>
              <a:rect l="l" t="t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1D8F2"/>
                </a:gs>
              </a:gsLst>
              <a:lin ang="0"/>
            </a:gra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7" name="CustomShape 7"/>
            <p:cNvSpPr/>
            <p:nvPr/>
          </p:nvSpPr>
          <p:spPr>
            <a:xfrm flipH="1">
              <a:off x="7823880" y="0"/>
              <a:ext cx="4356720" cy="3913560"/>
            </a:xfrm>
            <a:custGeom>
              <a:avLst/>
              <a:gdLst/>
              <a:ahLst/>
              <a:cxnLst/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 rotWithShape="0">
              <a:gsLst>
                <a:gs pos="0">
                  <a:srgbClr val="FF83A8"/>
                </a:gs>
                <a:gs pos="100000">
                  <a:srgbClr val="FFBFBE"/>
                </a:gs>
              </a:gsLst>
              <a:lin ang="0"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8" name="CustomShape 8"/>
            <p:cNvSpPr/>
            <p:nvPr/>
          </p:nvSpPr>
          <p:spPr>
            <a:xfrm flipH="1">
              <a:off x="8639640" y="3121920"/>
              <a:ext cx="2605320" cy="2605320"/>
            </a:xfrm>
            <a:prstGeom prst="ellipse">
              <a:avLst/>
            </a:prstGeom>
            <a:gradFill rotWithShape="0">
              <a:gsLst>
                <a:gs pos="0">
                  <a:srgbClr val="FFBFBE"/>
                </a:gs>
                <a:gs pos="100000">
                  <a:srgbClr val="91D8F2"/>
                </a:gs>
              </a:gsLst>
              <a:lin ang="0"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79" name="CustomShape 9"/>
            <p:cNvSpPr/>
            <p:nvPr/>
          </p:nvSpPr>
          <p:spPr>
            <a:xfrm flipH="1">
              <a:off x="7303680" y="1088640"/>
              <a:ext cx="3421800" cy="2889720"/>
            </a:xfrm>
            <a:custGeom>
              <a:avLst/>
              <a:gdLst/>
              <a:ahLst/>
              <a:cxnLst/>
              <a:rect l="l" t="t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 rotWithShape="0">
              <a:gsLst>
                <a:gs pos="0">
                  <a:srgbClr val="FF83A8"/>
                </a:gs>
                <a:gs pos="100000">
                  <a:srgbClr val="91D8F2"/>
                </a:gs>
              </a:gsLst>
              <a:lin ang="0"/>
            </a:gra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80" name="CustomShape 10"/>
            <p:cNvSpPr/>
            <p:nvPr/>
          </p:nvSpPr>
          <p:spPr>
            <a:xfrm flipH="1" flipV="1">
              <a:off x="4575600" y="4347360"/>
              <a:ext cx="7604640" cy="2499120"/>
            </a:xfrm>
            <a:custGeom>
              <a:avLst/>
              <a:gdLst/>
              <a:ahLst/>
              <a:cxnLst/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 rotWithShape="0">
              <a:gsLst>
                <a:gs pos="0">
                  <a:srgbClr val="3CBBE7"/>
                </a:gs>
                <a:gs pos="100000">
                  <a:srgbClr val="91D8F2"/>
                </a:gs>
              </a:gsLst>
              <a:lin ang="0"/>
            </a:gra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181" name="CustomShape 11"/>
          <p:cNvSpPr/>
          <p:nvPr/>
        </p:nvSpPr>
        <p:spPr>
          <a:xfrm>
            <a:off x="3268800" y="1030680"/>
            <a:ext cx="5648760" cy="52059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82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单击鼠标编辑标题文字格式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83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单击鼠标编辑大纲文字格式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第二个大纲级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第三大纲级别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第四大纲级别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第五大纲级别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第六大纲级别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第七大纲级别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 hidden="1"/>
          <p:cNvSpPr/>
          <p:nvPr/>
        </p:nvSpPr>
        <p:spPr>
          <a:xfrm>
            <a:off x="0" y="0"/>
            <a:ext cx="153000" cy="153000"/>
          </a:xfrm>
          <a:prstGeom prst="rect">
            <a:avLst/>
          </a:prstGeom>
          <a:solidFill>
            <a:srgbClr val="3CBBE7"/>
          </a:solidFill>
          <a:ln w="25560">
            <a:solidFill>
              <a:srgbClr val="2C8AA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3262320" y="3120840"/>
            <a:ext cx="5648760" cy="55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3262320" y="1863000"/>
            <a:ext cx="5648760" cy="1252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9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物联网开发平台</a:t>
            </a:r>
            <a:endParaRPr lang="en-US" sz="4000" b="0" strike="noStrike" spc="-1"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r>
              <a:rPr lang="en-US" sz="40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262320" y="4530240"/>
            <a:ext cx="564876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500" b="0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数格实验室</a:t>
            </a:r>
            <a:endParaRPr lang="en-US" sz="1500" b="0" strike="noStrike" spc="-1">
              <a:latin typeface="Arial" panose="020B0604020202020204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3262320" y="4847400"/>
            <a:ext cx="564876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500" b="0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2019年1月30日</a:t>
            </a:r>
            <a:endParaRPr lang="en-US" sz="1500" b="0" strike="noStrike" spc="-1">
              <a:latin typeface="Arial" panose="020B0604020202020204"/>
            </a:endParaRPr>
          </a:p>
        </p:txBody>
      </p:sp>
      <p:pic>
        <p:nvPicPr>
          <p:cNvPr id="225" name=" 2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" y="1440"/>
            <a:ext cx="360" cy="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072440" y="2664000"/>
            <a:ext cx="831240" cy="831240"/>
          </a:xfrm>
          <a:prstGeom prst="ellipse">
            <a:avLst/>
          </a:prstGeom>
          <a:solidFill>
            <a:srgbClr val="3CBBE7"/>
          </a:solidFill>
          <a:ln>
            <a:solidFill>
              <a:srgbClr val="F2F2F2"/>
            </a:solidFill>
          </a:ln>
          <a:effectLst>
            <a:outerShdw>
              <a:srgbClr val="768394">
                <a:alpha val="19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78" name="CustomShape 2"/>
          <p:cNvSpPr/>
          <p:nvPr/>
        </p:nvSpPr>
        <p:spPr>
          <a:xfrm>
            <a:off x="568440" y="3672000"/>
            <a:ext cx="831240" cy="831240"/>
          </a:xfrm>
          <a:prstGeom prst="ellipse">
            <a:avLst/>
          </a:prstGeom>
          <a:solidFill>
            <a:srgbClr val="3CBBE7"/>
          </a:solidFill>
          <a:ln>
            <a:solidFill>
              <a:srgbClr val="F2F2F2"/>
            </a:solidFill>
          </a:ln>
          <a:effectLst>
            <a:outerShdw>
              <a:srgbClr val="768394">
                <a:alpha val="19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79" name="CustomShape 3"/>
          <p:cNvSpPr/>
          <p:nvPr/>
        </p:nvSpPr>
        <p:spPr>
          <a:xfrm>
            <a:off x="1036080" y="1547640"/>
            <a:ext cx="831240" cy="831240"/>
          </a:xfrm>
          <a:prstGeom prst="ellipse">
            <a:avLst/>
          </a:prstGeom>
          <a:solidFill>
            <a:srgbClr val="3CBBE7"/>
          </a:solidFill>
          <a:ln>
            <a:solidFill>
              <a:srgbClr val="F2F2F2"/>
            </a:solidFill>
          </a:ln>
          <a:effectLst>
            <a:outerShdw>
              <a:srgbClr val="768394">
                <a:alpha val="19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80" name="CustomShape 4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Thingsboard功能</a:t>
            </a:r>
            <a:endParaRPr lang="en-US" sz="22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提供设备与资产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381" name="CustomShape 5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382" name="Group 6"/>
          <p:cNvGrpSpPr/>
          <p:nvPr/>
        </p:nvGrpSpPr>
        <p:grpSpPr>
          <a:xfrm>
            <a:off x="684000" y="1493640"/>
            <a:ext cx="10798920" cy="4936680"/>
            <a:chOff x="684000" y="1493640"/>
            <a:chExt cx="10798920" cy="4936680"/>
          </a:xfrm>
        </p:grpSpPr>
        <p:grpSp>
          <p:nvGrpSpPr>
            <p:cNvPr id="383" name="Group 7"/>
            <p:cNvGrpSpPr/>
            <p:nvPr/>
          </p:nvGrpSpPr>
          <p:grpSpPr>
            <a:xfrm>
              <a:off x="8376480" y="5148720"/>
              <a:ext cx="3106440" cy="1159200"/>
              <a:chOff x="8376480" y="5148720"/>
              <a:chExt cx="3106440" cy="1159200"/>
            </a:xfrm>
          </p:grpSpPr>
          <p:sp>
            <p:nvSpPr>
              <p:cNvPr id="384" name="CustomShape 8"/>
              <p:cNvSpPr/>
              <p:nvPr/>
            </p:nvSpPr>
            <p:spPr>
              <a:xfrm>
                <a:off x="8376480" y="5588280"/>
                <a:ext cx="3106440" cy="719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>
                  <a:lnSpc>
                    <a:spcPct val="12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可能产生遥测数据和处理RPC命令的基本物联网实体。</a:t>
                </a:r>
                <a:endParaRPr lang="en-US" sz="1200" b="0" strike="noStrike" spc="-1">
                  <a:latin typeface="Arial" panose="020B0604020202020204"/>
                </a:endParaRPr>
              </a:p>
              <a:p>
                <a:pPr>
                  <a:lnSpc>
                    <a:spcPct val="120000"/>
                  </a:lnSpc>
                </a:pPr>
                <a:endParaRPr lang="en-US" sz="1200" b="0" strike="noStrike" spc="-1">
                  <a:latin typeface="Arial" panose="020B0604020202020204"/>
                </a:endParaRPr>
              </a:p>
            </p:txBody>
          </p:sp>
          <p:sp>
            <p:nvSpPr>
              <p:cNvPr id="385" name="CustomShape 9"/>
              <p:cNvSpPr/>
              <p:nvPr/>
            </p:nvSpPr>
            <p:spPr>
              <a:xfrm>
                <a:off x="8376480" y="5148720"/>
                <a:ext cx="3106440" cy="433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设备（电表、水表、恒温器）</a:t>
                </a:r>
                <a:endParaRPr lang="en-US" b="1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386" name="Group 10"/>
            <p:cNvGrpSpPr/>
            <p:nvPr/>
          </p:nvGrpSpPr>
          <p:grpSpPr>
            <a:xfrm>
              <a:off x="4496040" y="5148720"/>
              <a:ext cx="3194640" cy="1159200"/>
              <a:chOff x="4496040" y="5148720"/>
              <a:chExt cx="3194640" cy="1159200"/>
            </a:xfrm>
          </p:grpSpPr>
          <p:sp>
            <p:nvSpPr>
              <p:cNvPr id="387" name="CustomShape 11"/>
              <p:cNvSpPr/>
              <p:nvPr/>
            </p:nvSpPr>
            <p:spPr>
              <a:xfrm>
                <a:off x="4496040" y="5588280"/>
                <a:ext cx="3194640" cy="719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ctr">
                  <a:lnSpc>
                    <a:spcPct val="12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可能与其他设备和资产相关的抽象物联网实体。</a:t>
                </a:r>
                <a:endParaRPr lang="en-US" sz="1200" b="0" strike="noStrike" spc="-1">
                  <a:latin typeface="Arial" panose="020B0604020202020204"/>
                </a:endParaRPr>
              </a:p>
            </p:txBody>
          </p:sp>
          <p:sp>
            <p:nvSpPr>
              <p:cNvPr id="388" name="CustomShape 12"/>
              <p:cNvSpPr/>
              <p:nvPr/>
            </p:nvSpPr>
            <p:spPr>
              <a:xfrm>
                <a:off x="4496040" y="5148720"/>
                <a:ext cx="3194640" cy="433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资产（建筑物、公寓）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389" name="Line 13"/>
            <p:cNvSpPr/>
            <p:nvPr/>
          </p:nvSpPr>
          <p:spPr>
            <a:xfrm>
              <a:off x="4207680" y="4964400"/>
              <a:ext cx="360" cy="146592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0" name="Line 14"/>
            <p:cNvSpPr/>
            <p:nvPr/>
          </p:nvSpPr>
          <p:spPr>
            <a:xfrm>
              <a:off x="8021520" y="4964400"/>
              <a:ext cx="360" cy="146592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1" name="CustomShape 15"/>
            <p:cNvSpPr/>
            <p:nvPr/>
          </p:nvSpPr>
          <p:spPr>
            <a:xfrm>
              <a:off x="3401640" y="4478400"/>
              <a:ext cx="368280" cy="377280"/>
            </a:xfrm>
            <a:custGeom>
              <a:avLst/>
              <a:gdLst/>
              <a:ahLst/>
              <a:cxnLst/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2" name="CustomShape 16"/>
            <p:cNvSpPr/>
            <p:nvPr/>
          </p:nvSpPr>
          <p:spPr>
            <a:xfrm>
              <a:off x="8419680" y="4470840"/>
              <a:ext cx="353880" cy="392400"/>
            </a:xfrm>
            <a:custGeom>
              <a:avLst/>
              <a:gdLst/>
              <a:ahLst/>
              <a:cxnLst/>
              <a:rect l="l" t="t" r="r" b="b"/>
              <a:pathLst>
                <a:path w="584423" h="607568">
                  <a:moveTo>
                    <a:pt x="466115" y="268189"/>
                  </a:moveTo>
                  <a:cubicBezTo>
                    <a:pt x="470571" y="266808"/>
                    <a:pt x="475334" y="267575"/>
                    <a:pt x="479022" y="270337"/>
                  </a:cubicBezTo>
                  <a:lnTo>
                    <a:pt x="502991" y="288288"/>
                  </a:lnTo>
                  <a:lnTo>
                    <a:pt x="527113" y="270337"/>
                  </a:lnTo>
                  <a:cubicBezTo>
                    <a:pt x="530647" y="267575"/>
                    <a:pt x="535410" y="266808"/>
                    <a:pt x="539866" y="268189"/>
                  </a:cubicBezTo>
                  <a:cubicBezTo>
                    <a:pt x="539866" y="268189"/>
                    <a:pt x="551850" y="271871"/>
                    <a:pt x="552004" y="271871"/>
                  </a:cubicBezTo>
                  <a:cubicBezTo>
                    <a:pt x="571363" y="278315"/>
                    <a:pt x="584423" y="296420"/>
                    <a:pt x="584423" y="316826"/>
                  </a:cubicBezTo>
                  <a:lnTo>
                    <a:pt x="584423" y="389092"/>
                  </a:lnTo>
                  <a:cubicBezTo>
                    <a:pt x="584423" y="391854"/>
                    <a:pt x="583655" y="394615"/>
                    <a:pt x="582118" y="396917"/>
                  </a:cubicBezTo>
                  <a:lnTo>
                    <a:pt x="557842" y="433894"/>
                  </a:lnTo>
                  <a:lnTo>
                    <a:pt x="557842" y="530708"/>
                  </a:lnTo>
                  <a:cubicBezTo>
                    <a:pt x="557842" y="538686"/>
                    <a:pt x="551389" y="544977"/>
                    <a:pt x="543553" y="544977"/>
                  </a:cubicBezTo>
                  <a:lnTo>
                    <a:pt x="462428" y="544977"/>
                  </a:lnTo>
                  <a:cubicBezTo>
                    <a:pt x="454592" y="544977"/>
                    <a:pt x="448139" y="538686"/>
                    <a:pt x="448139" y="530708"/>
                  </a:cubicBezTo>
                  <a:lnTo>
                    <a:pt x="448139" y="433894"/>
                  </a:lnTo>
                  <a:lnTo>
                    <a:pt x="423863" y="396917"/>
                  </a:lnTo>
                  <a:cubicBezTo>
                    <a:pt x="422326" y="394615"/>
                    <a:pt x="421558" y="391854"/>
                    <a:pt x="421558" y="389092"/>
                  </a:cubicBezTo>
                  <a:lnTo>
                    <a:pt x="421558" y="316826"/>
                  </a:lnTo>
                  <a:cubicBezTo>
                    <a:pt x="421558" y="296420"/>
                    <a:pt x="434618" y="278315"/>
                    <a:pt x="453977" y="271871"/>
                  </a:cubicBezTo>
                  <a:cubicBezTo>
                    <a:pt x="454131" y="271871"/>
                    <a:pt x="466115" y="268189"/>
                    <a:pt x="466115" y="268189"/>
                  </a:cubicBezTo>
                  <a:close/>
                  <a:moveTo>
                    <a:pt x="44557" y="268189"/>
                  </a:moveTo>
                  <a:cubicBezTo>
                    <a:pt x="49013" y="266808"/>
                    <a:pt x="53776" y="267575"/>
                    <a:pt x="57310" y="270337"/>
                  </a:cubicBezTo>
                  <a:lnTo>
                    <a:pt x="81432" y="288288"/>
                  </a:lnTo>
                  <a:lnTo>
                    <a:pt x="105401" y="270337"/>
                  </a:lnTo>
                  <a:cubicBezTo>
                    <a:pt x="109089" y="267575"/>
                    <a:pt x="113852" y="266808"/>
                    <a:pt x="118308" y="268189"/>
                  </a:cubicBezTo>
                  <a:cubicBezTo>
                    <a:pt x="118308" y="268189"/>
                    <a:pt x="130292" y="271871"/>
                    <a:pt x="130446" y="271871"/>
                  </a:cubicBezTo>
                  <a:cubicBezTo>
                    <a:pt x="149805" y="278315"/>
                    <a:pt x="162865" y="296420"/>
                    <a:pt x="162865" y="316826"/>
                  </a:cubicBezTo>
                  <a:lnTo>
                    <a:pt x="162865" y="389092"/>
                  </a:lnTo>
                  <a:cubicBezTo>
                    <a:pt x="162865" y="391854"/>
                    <a:pt x="162097" y="394615"/>
                    <a:pt x="160560" y="396917"/>
                  </a:cubicBezTo>
                  <a:lnTo>
                    <a:pt x="136284" y="433894"/>
                  </a:lnTo>
                  <a:lnTo>
                    <a:pt x="136284" y="530708"/>
                  </a:lnTo>
                  <a:cubicBezTo>
                    <a:pt x="136284" y="538686"/>
                    <a:pt x="129831" y="544977"/>
                    <a:pt x="121995" y="544977"/>
                  </a:cubicBezTo>
                  <a:lnTo>
                    <a:pt x="40870" y="544977"/>
                  </a:lnTo>
                  <a:cubicBezTo>
                    <a:pt x="33034" y="544977"/>
                    <a:pt x="26581" y="538686"/>
                    <a:pt x="26581" y="530708"/>
                  </a:cubicBezTo>
                  <a:lnTo>
                    <a:pt x="26581" y="433894"/>
                  </a:lnTo>
                  <a:lnTo>
                    <a:pt x="2305" y="396917"/>
                  </a:lnTo>
                  <a:cubicBezTo>
                    <a:pt x="768" y="394615"/>
                    <a:pt x="0" y="391854"/>
                    <a:pt x="0" y="389092"/>
                  </a:cubicBezTo>
                  <a:lnTo>
                    <a:pt x="0" y="316826"/>
                  </a:lnTo>
                  <a:cubicBezTo>
                    <a:pt x="0" y="296420"/>
                    <a:pt x="13060" y="278315"/>
                    <a:pt x="32419" y="271871"/>
                  </a:cubicBezTo>
                  <a:cubicBezTo>
                    <a:pt x="32573" y="271871"/>
                    <a:pt x="44557" y="268189"/>
                    <a:pt x="44557" y="268189"/>
                  </a:cubicBezTo>
                  <a:close/>
                  <a:moveTo>
                    <a:pt x="283757" y="227644"/>
                  </a:moveTo>
                  <a:lnTo>
                    <a:pt x="300667" y="227644"/>
                  </a:lnTo>
                  <a:cubicBezTo>
                    <a:pt x="302973" y="227644"/>
                    <a:pt x="305126" y="228565"/>
                    <a:pt x="306663" y="230253"/>
                  </a:cubicBezTo>
                  <a:cubicBezTo>
                    <a:pt x="309123" y="232861"/>
                    <a:pt x="309430" y="236544"/>
                    <a:pt x="307739" y="239459"/>
                  </a:cubicBezTo>
                  <a:lnTo>
                    <a:pt x="298669" y="252962"/>
                  </a:lnTo>
                  <a:lnTo>
                    <a:pt x="302973" y="288561"/>
                  </a:lnTo>
                  <a:lnTo>
                    <a:pt x="294672" y="310810"/>
                  </a:lnTo>
                  <a:cubicBezTo>
                    <a:pt x="293749" y="312958"/>
                    <a:pt x="290675" y="312958"/>
                    <a:pt x="289752" y="310810"/>
                  </a:cubicBezTo>
                  <a:lnTo>
                    <a:pt x="281451" y="288561"/>
                  </a:lnTo>
                  <a:lnTo>
                    <a:pt x="285755" y="252962"/>
                  </a:lnTo>
                  <a:lnTo>
                    <a:pt x="276685" y="239459"/>
                  </a:lnTo>
                  <a:cubicBezTo>
                    <a:pt x="274994" y="236544"/>
                    <a:pt x="275302" y="232861"/>
                    <a:pt x="277761" y="230253"/>
                  </a:cubicBezTo>
                  <a:cubicBezTo>
                    <a:pt x="279299" y="228565"/>
                    <a:pt x="281451" y="227644"/>
                    <a:pt x="283757" y="227644"/>
                  </a:cubicBezTo>
                  <a:close/>
                  <a:moveTo>
                    <a:pt x="243694" y="226776"/>
                  </a:moveTo>
                  <a:cubicBezTo>
                    <a:pt x="245999" y="226776"/>
                    <a:pt x="248150" y="228157"/>
                    <a:pt x="248918" y="230304"/>
                  </a:cubicBezTo>
                  <a:lnTo>
                    <a:pt x="285947" y="331870"/>
                  </a:lnTo>
                  <a:cubicBezTo>
                    <a:pt x="288098" y="337700"/>
                    <a:pt x="296395" y="337700"/>
                    <a:pt x="298546" y="331870"/>
                  </a:cubicBezTo>
                  <a:lnTo>
                    <a:pt x="335575" y="230304"/>
                  </a:lnTo>
                  <a:cubicBezTo>
                    <a:pt x="336651" y="227543"/>
                    <a:pt x="339570" y="226162"/>
                    <a:pt x="342336" y="226929"/>
                  </a:cubicBezTo>
                  <a:lnTo>
                    <a:pt x="360005" y="232299"/>
                  </a:lnTo>
                  <a:lnTo>
                    <a:pt x="360005" y="232452"/>
                  </a:lnTo>
                  <a:cubicBezTo>
                    <a:pt x="382438" y="239663"/>
                    <a:pt x="397495" y="260528"/>
                    <a:pt x="397495" y="284002"/>
                  </a:cubicBezTo>
                  <a:lnTo>
                    <a:pt x="397495" y="391704"/>
                  </a:lnTo>
                  <a:cubicBezTo>
                    <a:pt x="397495" y="392778"/>
                    <a:pt x="397188" y="393852"/>
                    <a:pt x="396573" y="394619"/>
                  </a:cubicBezTo>
                  <a:lnTo>
                    <a:pt x="358008" y="453379"/>
                  </a:lnTo>
                  <a:lnTo>
                    <a:pt x="358008" y="602045"/>
                  </a:lnTo>
                  <a:cubicBezTo>
                    <a:pt x="358008" y="605113"/>
                    <a:pt x="355549" y="607568"/>
                    <a:pt x="352476" y="607568"/>
                  </a:cubicBezTo>
                  <a:lnTo>
                    <a:pt x="232017" y="607568"/>
                  </a:lnTo>
                  <a:cubicBezTo>
                    <a:pt x="228944" y="607568"/>
                    <a:pt x="226485" y="605113"/>
                    <a:pt x="226485" y="602045"/>
                  </a:cubicBezTo>
                  <a:lnTo>
                    <a:pt x="226485" y="453379"/>
                  </a:lnTo>
                  <a:lnTo>
                    <a:pt x="187920" y="394619"/>
                  </a:lnTo>
                  <a:cubicBezTo>
                    <a:pt x="187305" y="393852"/>
                    <a:pt x="186998" y="392778"/>
                    <a:pt x="186998" y="391704"/>
                  </a:cubicBezTo>
                  <a:lnTo>
                    <a:pt x="186998" y="284309"/>
                  </a:lnTo>
                  <a:cubicBezTo>
                    <a:pt x="186998" y="260682"/>
                    <a:pt x="202055" y="239817"/>
                    <a:pt x="224488" y="232299"/>
                  </a:cubicBezTo>
                  <a:cubicBezTo>
                    <a:pt x="224488" y="232299"/>
                    <a:pt x="243233" y="226776"/>
                    <a:pt x="243694" y="226776"/>
                  </a:cubicBezTo>
                  <a:close/>
                  <a:moveTo>
                    <a:pt x="503026" y="160466"/>
                  </a:moveTo>
                  <a:cubicBezTo>
                    <a:pt x="529508" y="160466"/>
                    <a:pt x="550975" y="181870"/>
                    <a:pt x="550975" y="208274"/>
                  </a:cubicBezTo>
                  <a:cubicBezTo>
                    <a:pt x="550975" y="234678"/>
                    <a:pt x="529508" y="256082"/>
                    <a:pt x="503026" y="256082"/>
                  </a:cubicBezTo>
                  <a:cubicBezTo>
                    <a:pt x="476544" y="256082"/>
                    <a:pt x="455077" y="234678"/>
                    <a:pt x="455077" y="208274"/>
                  </a:cubicBezTo>
                  <a:cubicBezTo>
                    <a:pt x="455077" y="181870"/>
                    <a:pt x="476544" y="160466"/>
                    <a:pt x="503026" y="160466"/>
                  </a:cubicBezTo>
                  <a:close/>
                  <a:moveTo>
                    <a:pt x="81397" y="160466"/>
                  </a:moveTo>
                  <a:cubicBezTo>
                    <a:pt x="107879" y="160466"/>
                    <a:pt x="129346" y="181870"/>
                    <a:pt x="129346" y="208274"/>
                  </a:cubicBezTo>
                  <a:cubicBezTo>
                    <a:pt x="129346" y="234678"/>
                    <a:pt x="107879" y="256082"/>
                    <a:pt x="81397" y="256082"/>
                  </a:cubicBezTo>
                  <a:cubicBezTo>
                    <a:pt x="54915" y="256082"/>
                    <a:pt x="33448" y="234678"/>
                    <a:pt x="33448" y="208274"/>
                  </a:cubicBezTo>
                  <a:cubicBezTo>
                    <a:pt x="33448" y="181870"/>
                    <a:pt x="54915" y="160466"/>
                    <a:pt x="81397" y="160466"/>
                  </a:cubicBezTo>
                  <a:close/>
                  <a:moveTo>
                    <a:pt x="292212" y="79174"/>
                  </a:moveTo>
                  <a:cubicBezTo>
                    <a:pt x="326313" y="79174"/>
                    <a:pt x="353957" y="106786"/>
                    <a:pt x="353957" y="140848"/>
                  </a:cubicBezTo>
                  <a:cubicBezTo>
                    <a:pt x="353957" y="174910"/>
                    <a:pt x="326313" y="202522"/>
                    <a:pt x="292212" y="202522"/>
                  </a:cubicBezTo>
                  <a:cubicBezTo>
                    <a:pt x="258111" y="202522"/>
                    <a:pt x="230467" y="174910"/>
                    <a:pt x="230467" y="140848"/>
                  </a:cubicBezTo>
                  <a:cubicBezTo>
                    <a:pt x="230467" y="106786"/>
                    <a:pt x="258111" y="79174"/>
                    <a:pt x="292212" y="79174"/>
                  </a:cubicBezTo>
                  <a:close/>
                  <a:moveTo>
                    <a:pt x="292212" y="0"/>
                  </a:moveTo>
                  <a:cubicBezTo>
                    <a:pt x="376247" y="0"/>
                    <a:pt x="453677" y="38346"/>
                    <a:pt x="504683" y="105068"/>
                  </a:cubicBezTo>
                  <a:cubicBezTo>
                    <a:pt x="509906" y="111817"/>
                    <a:pt x="508523" y="121481"/>
                    <a:pt x="501764" y="126542"/>
                  </a:cubicBezTo>
                  <a:cubicBezTo>
                    <a:pt x="498998" y="128690"/>
                    <a:pt x="495772" y="129610"/>
                    <a:pt x="492546" y="129610"/>
                  </a:cubicBezTo>
                  <a:cubicBezTo>
                    <a:pt x="487937" y="129610"/>
                    <a:pt x="483328" y="127616"/>
                    <a:pt x="480409" y="123628"/>
                  </a:cubicBezTo>
                  <a:cubicBezTo>
                    <a:pt x="435088" y="64575"/>
                    <a:pt x="366569" y="30677"/>
                    <a:pt x="292212" y="30677"/>
                  </a:cubicBezTo>
                  <a:cubicBezTo>
                    <a:pt x="217854" y="30677"/>
                    <a:pt x="149335" y="64575"/>
                    <a:pt x="104014" y="123628"/>
                  </a:cubicBezTo>
                  <a:cubicBezTo>
                    <a:pt x="98944" y="130377"/>
                    <a:pt x="89265" y="131604"/>
                    <a:pt x="82659" y="126542"/>
                  </a:cubicBezTo>
                  <a:cubicBezTo>
                    <a:pt x="75900" y="121481"/>
                    <a:pt x="74517" y="111817"/>
                    <a:pt x="79740" y="105068"/>
                  </a:cubicBezTo>
                  <a:cubicBezTo>
                    <a:pt x="130746" y="38346"/>
                    <a:pt x="208176" y="0"/>
                    <a:pt x="29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pic>
          <p:nvPicPr>
            <p:cNvPr id="393" name="图片 392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3069720" y="1493640"/>
              <a:ext cx="8337240" cy="346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4" name="Line 17"/>
            <p:cNvSpPr/>
            <p:nvPr/>
          </p:nvSpPr>
          <p:spPr>
            <a:xfrm>
              <a:off x="1872000" y="1980000"/>
              <a:ext cx="2232000" cy="360"/>
            </a:xfrm>
            <a:prstGeom prst="line">
              <a:avLst/>
            </a:prstGeom>
            <a:ln w="10080" cap="rnd">
              <a:solidFill>
                <a:srgbClr val="000000"/>
              </a:solidFill>
              <a:custDash>
                <a:ds d="9700000" sp="9700000"/>
              </a:custDash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5" name="Line 18"/>
            <p:cNvSpPr/>
            <p:nvPr/>
          </p:nvSpPr>
          <p:spPr>
            <a:xfrm>
              <a:off x="1944000" y="3096000"/>
              <a:ext cx="158400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6" name="Line 19"/>
            <p:cNvSpPr/>
            <p:nvPr/>
          </p:nvSpPr>
          <p:spPr>
            <a:xfrm>
              <a:off x="1800000" y="3888000"/>
              <a:ext cx="133200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7" name="Line 20"/>
            <p:cNvSpPr/>
            <p:nvPr/>
          </p:nvSpPr>
          <p:spPr>
            <a:xfrm>
              <a:off x="3816000" y="3888000"/>
              <a:ext cx="50400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8" name="Line 21"/>
            <p:cNvSpPr/>
            <p:nvPr/>
          </p:nvSpPr>
          <p:spPr>
            <a:xfrm>
              <a:off x="1800000" y="4392000"/>
              <a:ext cx="194400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99" name="CustomShape 22"/>
            <p:cNvSpPr/>
            <p:nvPr/>
          </p:nvSpPr>
          <p:spPr>
            <a:xfrm>
              <a:off x="1152000" y="1800000"/>
              <a:ext cx="714960" cy="42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资产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400" name="CustomShape 23"/>
            <p:cNvSpPr/>
            <p:nvPr/>
          </p:nvSpPr>
          <p:spPr>
            <a:xfrm>
              <a:off x="1152000" y="2880360"/>
              <a:ext cx="714960" cy="42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资产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401" name="CustomShape 24"/>
            <p:cNvSpPr/>
            <p:nvPr/>
          </p:nvSpPr>
          <p:spPr>
            <a:xfrm>
              <a:off x="684000" y="3890520"/>
              <a:ext cx="642960" cy="49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设备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402" name="Line 25"/>
            <p:cNvSpPr/>
            <p:nvPr/>
          </p:nvSpPr>
          <p:spPr>
            <a:xfrm flipH="1">
              <a:off x="1368000" y="3890520"/>
              <a:ext cx="432000" cy="21348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03" name="Line 26"/>
            <p:cNvSpPr/>
            <p:nvPr/>
          </p:nvSpPr>
          <p:spPr>
            <a:xfrm flipH="1" flipV="1">
              <a:off x="1368000" y="4176000"/>
              <a:ext cx="432000" cy="2160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04" name="CustomShape 27"/>
          <p:cNvSpPr/>
          <p:nvPr/>
        </p:nvSpPr>
        <p:spPr>
          <a:xfrm>
            <a:off x="668160" y="1170360"/>
            <a:ext cx="11134800" cy="40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城市有不同的建筑物。每栋公寓都有几间公寓，每间公寓都有3台设备 - 能源/水表和恒温器。</a:t>
            </a:r>
            <a:endParaRPr lang="en-US" sz="15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Thingsboard功能</a:t>
            </a:r>
            <a:endParaRPr lang="en-US" sz="22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客户资产/设备隔离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07" name="图片 406"/>
          <p:cNvPicPr/>
          <p:nvPr/>
        </p:nvPicPr>
        <p:blipFill>
          <a:blip r:embed="rId1"/>
          <a:stretch>
            <a:fillRect/>
          </a:stretch>
        </p:blipFill>
        <p:spPr>
          <a:xfrm>
            <a:off x="576000" y="1357200"/>
            <a:ext cx="11083320" cy="2238120"/>
          </a:xfrm>
          <a:prstGeom prst="rect">
            <a:avLst/>
          </a:prstGeom>
          <a:ln>
            <a:noFill/>
          </a:ln>
        </p:spPr>
      </p:pic>
      <p:sp>
        <p:nvSpPr>
          <p:cNvPr id="408" name="CustomShape 3"/>
          <p:cNvSpPr/>
          <p:nvPr/>
        </p:nvSpPr>
        <p:spPr>
          <a:xfrm>
            <a:off x="1728000" y="4248000"/>
            <a:ext cx="8347320" cy="14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客户之间是隔离的，客户只能访问指定的仪表板/资产/设备。如果很少有客户可以访问同一个仪表板，他们将只能从分配的资产/设备中查看数据。</a:t>
            </a:r>
            <a:endParaRPr lang="en-US" sz="16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例：以“客户”身份登录，并在仪表板上找到，设备隔离，如下图：</a:t>
            </a: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Thingsboard功能</a:t>
            </a:r>
            <a:endParaRPr lang="en-US" sz="22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客户资产/设备隔离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11" name="图片 410"/>
          <p:cNvPicPr/>
          <p:nvPr/>
        </p:nvPicPr>
        <p:blipFill>
          <a:blip r:embed="rId1"/>
          <a:stretch>
            <a:fillRect/>
          </a:stretch>
        </p:blipFill>
        <p:spPr>
          <a:xfrm>
            <a:off x="736200" y="1623600"/>
            <a:ext cx="4767120" cy="4347720"/>
          </a:xfrm>
          <a:prstGeom prst="rect">
            <a:avLst/>
          </a:prstGeom>
          <a:ln>
            <a:noFill/>
          </a:ln>
        </p:spPr>
      </p:pic>
      <p:pic>
        <p:nvPicPr>
          <p:cNvPr id="412" name="图片 411"/>
          <p:cNvPicPr/>
          <p:nvPr/>
        </p:nvPicPr>
        <p:blipFill>
          <a:blip r:embed="rId2"/>
          <a:stretch>
            <a:fillRect/>
          </a:stretch>
        </p:blipFill>
        <p:spPr>
          <a:xfrm>
            <a:off x="6696000" y="1620000"/>
            <a:ext cx="4757400" cy="4500360"/>
          </a:xfrm>
          <a:prstGeom prst="rect">
            <a:avLst/>
          </a:prstGeom>
          <a:ln>
            <a:noFill/>
          </a:ln>
        </p:spPr>
      </p:pic>
      <p:sp>
        <p:nvSpPr>
          <p:cNvPr id="413" name="CustomShape 3"/>
          <p:cNvSpPr/>
          <p:nvPr/>
        </p:nvSpPr>
        <p:spPr>
          <a:xfrm>
            <a:off x="2016000" y="1152000"/>
            <a:ext cx="1651320" cy="424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客户A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8424000" y="1152360"/>
            <a:ext cx="1651320" cy="424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客户B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16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417" name="Group 3"/>
          <p:cNvGrpSpPr/>
          <p:nvPr/>
        </p:nvGrpSpPr>
        <p:grpSpPr>
          <a:xfrm>
            <a:off x="687240" y="1134720"/>
            <a:ext cx="11081520" cy="5025960"/>
            <a:chOff x="687240" y="1134720"/>
            <a:chExt cx="11081520" cy="5025960"/>
          </a:xfrm>
        </p:grpSpPr>
        <p:sp>
          <p:nvSpPr>
            <p:cNvPr id="418" name="Line 4"/>
            <p:cNvSpPr/>
            <p:nvPr/>
          </p:nvSpPr>
          <p:spPr>
            <a:xfrm>
              <a:off x="780480" y="3827520"/>
              <a:ext cx="360" cy="1921320"/>
            </a:xfrm>
            <a:prstGeom prst="line">
              <a:avLst/>
            </a:prstGeom>
            <a:ln w="3240">
              <a:solidFill>
                <a:srgbClr val="D9D9D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9" name="CustomShape 5"/>
            <p:cNvSpPr/>
            <p:nvPr/>
          </p:nvSpPr>
          <p:spPr>
            <a:xfrm>
              <a:off x="687240" y="1576800"/>
              <a:ext cx="5758560" cy="115884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>
              <a:normAutofit/>
            </a:bodyPr>
            <a:p>
              <a:pPr>
                <a:lnSpc>
                  <a:spcPct val="12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通过添加资产属性，丰富资产数据。</a:t>
              </a:r>
              <a:endParaRPr lang="en-US" sz="1400" b="0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0" strike="noStrike" spc="-1">
                  <a:solidFill>
                    <a:srgbClr val="FF0000"/>
                  </a:solidFill>
                  <a:latin typeface="Arial" panose="020B0604020202020204"/>
                </a:rPr>
                <a:t>资产、设备均可自定义属性，例如大楼的位置、高度属性</a:t>
              </a:r>
              <a:endParaRPr lang="zh-CN" altLang="en-US" sz="1400" b="0" strike="noStrike" spc="-1">
                <a:solidFill>
                  <a:srgbClr val="FF0000"/>
                </a:solidFill>
                <a:latin typeface="Arial" panose="020B0604020202020204"/>
              </a:endParaRPr>
            </a:p>
          </p:txBody>
        </p:sp>
        <p:sp>
          <p:nvSpPr>
            <p:cNvPr id="420" name="CustomShape 6"/>
            <p:cNvSpPr/>
            <p:nvPr/>
          </p:nvSpPr>
          <p:spPr>
            <a:xfrm>
              <a:off x="687240" y="1134720"/>
              <a:ext cx="5744520" cy="435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6800" rIns="90000" bIns="46800">
              <a:normAutofit/>
            </a:bodyPr>
            <a:p>
              <a:pPr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添加资产属性</a:t>
              </a:r>
              <a:endParaRPr lang="en-US" sz="2000" b="0" strike="noStrike" spc="-1">
                <a:latin typeface="Arial" panose="020B0604020202020204"/>
              </a:endParaRPr>
            </a:p>
          </p:txBody>
        </p:sp>
        <p:grpSp>
          <p:nvGrpSpPr>
            <p:cNvPr id="421" name="Group 7"/>
            <p:cNvGrpSpPr/>
            <p:nvPr/>
          </p:nvGrpSpPr>
          <p:grpSpPr>
            <a:xfrm>
              <a:off x="730080" y="3229560"/>
              <a:ext cx="1083600" cy="367560"/>
              <a:chOff x="730080" y="3229560"/>
              <a:chExt cx="1083600" cy="367560"/>
            </a:xfrm>
          </p:grpSpPr>
          <p:sp>
            <p:nvSpPr>
              <p:cNvPr id="422" name="CustomShape 8"/>
              <p:cNvSpPr/>
              <p:nvPr/>
            </p:nvSpPr>
            <p:spPr>
              <a:xfrm>
                <a:off x="730080" y="3364560"/>
                <a:ext cx="97200" cy="97200"/>
              </a:xfrm>
              <a:prstGeom prst="ellipse">
                <a:avLst/>
              </a:prstGeom>
              <a:solidFill>
                <a:srgbClr val="F2F2F2"/>
              </a:solidFill>
              <a:ln w="28440">
                <a:solidFill>
                  <a:srgbClr val="3CBBE7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23" name="CustomShape 9"/>
              <p:cNvSpPr/>
              <p:nvPr/>
            </p:nvSpPr>
            <p:spPr>
              <a:xfrm>
                <a:off x="920880" y="3229560"/>
                <a:ext cx="892800" cy="367560"/>
              </a:xfrm>
              <a:prstGeom prst="roundRect">
                <a:avLst>
                  <a:gd name="adj" fmla="val 16667"/>
                </a:avLst>
              </a:prstGeom>
              <a:solidFill>
                <a:srgbClr val="3CBBE7"/>
              </a:solidFill>
              <a:ln w="381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/>
              <a:p>
                <a:pPr algn="ctr">
                  <a:lnSpc>
                    <a:spcPct val="100000"/>
                  </a:lnSpc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建筑物</a:t>
                </a:r>
                <a:endParaRPr lang="en-US" sz="16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424" name="CustomShape 10"/>
            <p:cNvSpPr/>
            <p:nvPr/>
          </p:nvSpPr>
          <p:spPr>
            <a:xfrm>
              <a:off x="1904400" y="2808000"/>
              <a:ext cx="4932360" cy="1328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 anchor="ctr">
              <a:normAutofit/>
            </a:bodyPr>
            <a:p>
              <a:pPr marL="171450" indent="-165735">
                <a:lnSpc>
                  <a:spcPct val="170000"/>
                </a:lnSpc>
                <a:buClr>
                  <a:srgbClr val="000000"/>
                </a:buClr>
                <a:buFont typeface="Arial" panose="020B0604020202020204"/>
                <a:buChar char="•"/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Attributes：</a:t>
              </a:r>
              <a:endParaRPr lang="en-US" sz="1200" b="0" strike="noStrike" spc="-1">
                <a:latin typeface="Arial" panose="020B0604020202020204"/>
              </a:endParaRPr>
            </a:p>
            <a:p>
              <a:pPr marL="171450" indent="-165735">
                <a:lnSpc>
                  <a:spcPct val="170000"/>
                </a:lnSpc>
                <a:buClr>
                  <a:srgbClr val="000000"/>
                </a:buClr>
                <a:buFont typeface="Arial" panose="020B0604020202020204"/>
                <a:buChar char="•"/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address（地址）、image（图片）、latitude（经度）、longitude（纬度）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grpSp>
          <p:nvGrpSpPr>
            <p:cNvPr id="425" name="Group 11"/>
            <p:cNvGrpSpPr/>
            <p:nvPr/>
          </p:nvGrpSpPr>
          <p:grpSpPr>
            <a:xfrm>
              <a:off x="730080" y="5505840"/>
              <a:ext cx="1083600" cy="367560"/>
              <a:chOff x="730080" y="5505840"/>
              <a:chExt cx="1083600" cy="367560"/>
            </a:xfrm>
          </p:grpSpPr>
          <p:sp>
            <p:nvSpPr>
              <p:cNvPr id="426" name="CustomShape 12"/>
              <p:cNvSpPr/>
              <p:nvPr/>
            </p:nvSpPr>
            <p:spPr>
              <a:xfrm>
                <a:off x="730080" y="5640840"/>
                <a:ext cx="97200" cy="97200"/>
              </a:xfrm>
              <a:prstGeom prst="ellipse">
                <a:avLst/>
              </a:prstGeom>
              <a:solidFill>
                <a:srgbClr val="F2F2F2"/>
              </a:solidFill>
              <a:ln w="28440">
                <a:solidFill>
                  <a:srgbClr val="3CBBE7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27" name="CustomShape 13"/>
              <p:cNvSpPr/>
              <p:nvPr/>
            </p:nvSpPr>
            <p:spPr>
              <a:xfrm>
                <a:off x="920880" y="5505840"/>
                <a:ext cx="892800" cy="367560"/>
              </a:xfrm>
              <a:prstGeom prst="roundRect">
                <a:avLst>
                  <a:gd name="adj" fmla="val 16667"/>
                </a:avLst>
              </a:prstGeom>
              <a:solidFill>
                <a:srgbClr val="3CBBE7"/>
              </a:solidFill>
              <a:ln w="381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/>
              <a:p>
                <a:pPr algn="ctr"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传感设备</a:t>
                </a:r>
                <a:endParaRPr lang="en-US" sz="12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428" name="CustomShape 14"/>
            <p:cNvSpPr/>
            <p:nvPr/>
          </p:nvSpPr>
          <p:spPr>
            <a:xfrm>
              <a:off x="1904400" y="4968000"/>
              <a:ext cx="4932360" cy="1192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 anchor="ctr">
              <a:normAutofit/>
            </a:bodyPr>
            <a:p>
              <a:pPr marL="171450" indent="-165735">
                <a:lnSpc>
                  <a:spcPct val="170000"/>
                </a:lnSpc>
                <a:buClr>
                  <a:srgbClr val="000000"/>
                </a:buClr>
                <a:buFont typeface="Arial" panose="020B0604020202020204"/>
                <a:buChar char="•"/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Telemetry：</a:t>
              </a:r>
              <a:endParaRPr lang="en-US" sz="1200" b="0" strike="noStrike" spc="-1">
                <a:latin typeface="Arial" panose="020B0604020202020204"/>
              </a:endParaRPr>
            </a:p>
            <a:p>
              <a:pPr marL="171450" indent="-165735">
                <a:lnSpc>
                  <a:spcPct val="170000"/>
                </a:lnSpc>
                <a:buClr>
                  <a:srgbClr val="000000"/>
                </a:buClr>
                <a:buFont typeface="Arial" panose="020B0604020202020204"/>
                <a:buChar char="•"/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Topic（设备key值</a:t>
              </a:r>
              <a:r>
                <a:rPr lang="en-US" sz="9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）</a:t>
              </a:r>
              <a:endParaRPr lang="en-US" sz="900" b="0" strike="noStrike" spc="-1">
                <a:latin typeface="Arial" panose="020B0604020202020204"/>
              </a:endParaRPr>
            </a:p>
          </p:txBody>
        </p:sp>
        <p:grpSp>
          <p:nvGrpSpPr>
            <p:cNvPr id="429" name="Group 15"/>
            <p:cNvGrpSpPr/>
            <p:nvPr/>
          </p:nvGrpSpPr>
          <p:grpSpPr>
            <a:xfrm>
              <a:off x="730080" y="4421520"/>
              <a:ext cx="1083600" cy="367560"/>
              <a:chOff x="730080" y="4421520"/>
              <a:chExt cx="1083600" cy="367560"/>
            </a:xfrm>
          </p:grpSpPr>
          <p:sp>
            <p:nvSpPr>
              <p:cNvPr id="430" name="CustomShape 16"/>
              <p:cNvSpPr/>
              <p:nvPr/>
            </p:nvSpPr>
            <p:spPr>
              <a:xfrm>
                <a:off x="730080" y="4556880"/>
                <a:ext cx="97200" cy="97200"/>
              </a:xfrm>
              <a:prstGeom prst="ellipse">
                <a:avLst/>
              </a:prstGeom>
              <a:solidFill>
                <a:srgbClr val="F2F2F2"/>
              </a:solidFill>
              <a:ln w="28440">
                <a:solidFill>
                  <a:srgbClr val="3CBBE7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31" name="CustomShape 17"/>
              <p:cNvSpPr/>
              <p:nvPr/>
            </p:nvSpPr>
            <p:spPr>
              <a:xfrm>
                <a:off x="920880" y="4421520"/>
                <a:ext cx="892800" cy="367560"/>
              </a:xfrm>
              <a:prstGeom prst="roundRect">
                <a:avLst>
                  <a:gd name="adj" fmla="val 16667"/>
                </a:avLst>
              </a:prstGeom>
              <a:solidFill>
                <a:srgbClr val="3CBBE7"/>
              </a:solidFill>
              <a:ln w="381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/>
              <a:p>
                <a:pPr algn="ctr">
                  <a:lnSpc>
                    <a:spcPct val="100000"/>
                  </a:lnSpc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公寓</a:t>
                </a:r>
                <a:endParaRPr lang="en-US" sz="16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432" name="CustomShape 18"/>
            <p:cNvSpPr/>
            <p:nvPr/>
          </p:nvSpPr>
          <p:spPr>
            <a:xfrm>
              <a:off x="1904400" y="3888000"/>
              <a:ext cx="4932360" cy="1260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 anchor="ctr">
              <a:normAutofit/>
            </a:bodyPr>
            <a:p>
              <a:pPr marL="171450" indent="-165735">
                <a:lnSpc>
                  <a:spcPct val="150000"/>
                </a:lnSpc>
                <a:buClr>
                  <a:srgbClr val="000000"/>
                </a:buClr>
                <a:buFont typeface="Arial" panose="020B0604020202020204"/>
                <a:buChar char="•"/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Attributes：</a:t>
              </a:r>
              <a:endParaRPr lang="en-US" sz="1200" b="0" strike="noStrike" spc="-1">
                <a:latin typeface="Arial" panose="020B0604020202020204"/>
              </a:endParaRPr>
            </a:p>
            <a:p>
              <a:pPr marL="171450" indent="-165735">
                <a:lnSpc>
                  <a:spcPct val="150000"/>
                </a:lnSpc>
                <a:buClr>
                  <a:srgbClr val="000000"/>
                </a:buClr>
                <a:buFont typeface="Arial" panose="020B0604020202020204"/>
                <a:buChar char="•"/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xPos（横坐标）、yPps（纵坐标）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433" name="Line 19"/>
            <p:cNvSpPr/>
            <p:nvPr/>
          </p:nvSpPr>
          <p:spPr>
            <a:xfrm>
              <a:off x="791640" y="2520000"/>
              <a:ext cx="5591880" cy="36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pic>
          <p:nvPicPr>
            <p:cNvPr id="434" name="图片 43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6042960" y="1980000"/>
              <a:ext cx="5725800" cy="4028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35" name="CustomShape 20"/>
          <p:cNvSpPr/>
          <p:nvPr/>
        </p:nvSpPr>
        <p:spPr>
          <a:xfrm>
            <a:off x="669960" y="504000"/>
            <a:ext cx="2710440" cy="499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Thingsboard功能</a:t>
            </a:r>
            <a:endParaRPr lang="en-US" sz="2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Thingsboard功能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38" name="CustomShape 3"/>
          <p:cNvSpPr/>
          <p:nvPr/>
        </p:nvSpPr>
        <p:spPr>
          <a:xfrm>
            <a:off x="864235" y="1080135"/>
            <a:ext cx="7747000" cy="42608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对设备增加遥测数据</a:t>
            </a:r>
            <a:r>
              <a:rPr lang="zh-CN" altLang="en-US" sz="1800" b="0" strike="noStrike" spc="-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（什么是遥测数据：传感数据）</a:t>
            </a:r>
            <a:endParaRPr lang="zh-CN" altLang="en-US" sz="1800" b="0" strike="noStrike" spc="-1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 b="0" strike="noStrike" spc="-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传感数据对实时场景有什么作用，比如溶氧对鱼塘有什么影响，此平台如何解决此问题？</a:t>
            </a:r>
            <a:endParaRPr lang="zh-CN" altLang="en-US" sz="1800" b="0" strike="noStrike" spc="-1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endParaRPr lang="zh-CN" altLang="en-US" sz="1800" b="0" strike="noStrike" spc="-1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439" name="图片 438"/>
          <p:cNvPicPr/>
          <p:nvPr/>
        </p:nvPicPr>
        <p:blipFill>
          <a:blip r:embed="rId1"/>
          <a:stretch>
            <a:fillRect/>
          </a:stretch>
        </p:blipFill>
        <p:spPr>
          <a:xfrm>
            <a:off x="539280" y="2844000"/>
            <a:ext cx="5505840" cy="1581120"/>
          </a:xfrm>
          <a:prstGeom prst="rect">
            <a:avLst/>
          </a:prstGeom>
          <a:ln>
            <a:noFill/>
          </a:ln>
        </p:spPr>
      </p:pic>
      <p:sp>
        <p:nvSpPr>
          <p:cNvPr id="440" name="CustomShape 4"/>
          <p:cNvSpPr/>
          <p:nvPr/>
        </p:nvSpPr>
        <p:spPr>
          <a:xfrm>
            <a:off x="864000" y="1999680"/>
            <a:ext cx="9573120" cy="351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通过设备的访问令牌，可以通过mqtt协议，对设备添加遥测数据，发送到Thingsboard。</a:t>
            </a:r>
            <a:endParaRPr lang="en-US" sz="1400" b="0" strike="noStrike" spc="-1">
              <a:latin typeface="Arial" panose="020B0604020202020204"/>
            </a:endParaRPr>
          </a:p>
        </p:txBody>
      </p:sp>
      <p:pic>
        <p:nvPicPr>
          <p:cNvPr id="441" name="图片 440"/>
          <p:cNvPicPr/>
          <p:nvPr/>
        </p:nvPicPr>
        <p:blipFill>
          <a:blip r:embed="rId2"/>
          <a:stretch>
            <a:fillRect/>
          </a:stretch>
        </p:blipFill>
        <p:spPr>
          <a:xfrm>
            <a:off x="6552000" y="2452320"/>
            <a:ext cx="5271840" cy="33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增加一章节（功能与优势）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33245" y="1386205"/>
            <a:ext cx="79013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与传统物联网平台相比，此平台能提供更精准和丰富的传感数据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一页表示功能（可看、可抓、可控）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Thingsboard功能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44" name="CustomShape 3"/>
          <p:cNvSpPr/>
          <p:nvPr/>
        </p:nvSpPr>
        <p:spPr>
          <a:xfrm>
            <a:off x="792000" y="1152000"/>
            <a:ext cx="1941120" cy="42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数据可视化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792000" y="1656000"/>
            <a:ext cx="3309120" cy="3247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1. 可以在不同的仪表板状态之间导航，并通过已配置的窗口小部件操作更新当前仪表板状态（地图/表格窗口小部件）</a:t>
            </a: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2. 资产设备遥测数据</a:t>
            </a: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3. 使用配置的时间间隔</a:t>
            </a: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4. 在地球/图像地图上显示资产/设备</a:t>
            </a: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zh-CN" altLang="en-US" sz="1200" b="0" strike="noStrike" spc="-1">
                <a:solidFill>
                  <a:srgbClr val="FF0000"/>
                </a:solidFill>
                <a:latin typeface="Arial" panose="020B0604020202020204"/>
              </a:rPr>
              <a:t>表明优势：</a:t>
            </a:r>
            <a:endParaRPr lang="zh-CN" altLang="en-US" sz="1200" b="0" strike="noStrike" spc="-1">
              <a:solidFill>
                <a:srgbClr val="FF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zh-CN" altLang="en-US" sz="1200" b="0" strike="noStrike" spc="-1">
                <a:solidFill>
                  <a:srgbClr val="FF0000"/>
                </a:solidFill>
                <a:latin typeface="Arial" panose="020B0604020202020204"/>
              </a:rPr>
              <a:t>可自定义仪表盘面板，扩展性</a:t>
            </a:r>
            <a:endParaRPr lang="zh-CN" altLang="en-US" sz="1200" b="0" strike="noStrike" spc="-1">
              <a:solidFill>
                <a:srgbClr val="FF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zh-CN" altLang="en-US" sz="1200" b="0" strike="noStrike" spc="-1">
                <a:solidFill>
                  <a:srgbClr val="FF0000"/>
                </a:solidFill>
                <a:latin typeface="Arial" panose="020B0604020202020204"/>
              </a:rPr>
              <a:t>放置部件图，表示我们具有多种部件</a:t>
            </a:r>
            <a:endParaRPr lang="zh-CN" altLang="en-US" sz="1200" b="0" strike="noStrike" spc="-1">
              <a:solidFill>
                <a:srgbClr val="FF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zh-CN" altLang="en-US" sz="1200" b="0" strike="noStrike" spc="-1">
                <a:solidFill>
                  <a:srgbClr val="FF0000"/>
                </a:solidFill>
                <a:latin typeface="Arial" panose="020B0604020202020204"/>
              </a:rPr>
              <a:t>样板可复制</a:t>
            </a:r>
            <a:endParaRPr lang="zh-CN" altLang="en-US" sz="1200" b="0" strike="noStrike" spc="-1">
              <a:solidFill>
                <a:srgbClr val="FF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zh-CN" altLang="en-US" sz="1200" b="0" strike="noStrike" spc="-1">
                <a:solidFill>
                  <a:srgbClr val="FF0000"/>
                </a:solidFill>
                <a:latin typeface="Arial" panose="020B0604020202020204"/>
              </a:rPr>
              <a:t>可以引用</a:t>
            </a:r>
            <a:r>
              <a:rPr lang="en-US" altLang="zh-CN" sz="1200" b="0" strike="noStrike" spc="-1">
                <a:solidFill>
                  <a:srgbClr val="FF0000"/>
                </a:solidFill>
                <a:latin typeface="Arial" panose="020B0604020202020204"/>
              </a:rPr>
              <a:t>API</a:t>
            </a:r>
            <a:r>
              <a:rPr lang="zh-CN" altLang="en-US" sz="1200" b="0" strike="noStrike" spc="-1">
                <a:solidFill>
                  <a:srgbClr val="FF0000"/>
                </a:solidFill>
                <a:latin typeface="Arial" panose="020B0604020202020204"/>
              </a:rPr>
              <a:t>工具，如监控模块；</a:t>
            </a:r>
            <a:endParaRPr lang="zh-CN" altLang="en-US" sz="1200" b="0" strike="noStrike" spc="-1">
              <a:solidFill>
                <a:srgbClr val="FF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 panose="020B0604020202020204"/>
            </a:endParaRPr>
          </a:p>
        </p:txBody>
      </p:sp>
      <p:pic>
        <p:nvPicPr>
          <p:cNvPr id="446" name="图片 445"/>
          <p:cNvPicPr/>
          <p:nvPr/>
        </p:nvPicPr>
        <p:blipFill>
          <a:blip r:embed="rId1"/>
          <a:stretch>
            <a:fillRect/>
          </a:stretch>
        </p:blipFill>
        <p:spPr>
          <a:xfrm>
            <a:off x="4125600" y="1548000"/>
            <a:ext cx="7751520" cy="446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Thingsboard功能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449" name="Group 3"/>
          <p:cNvGrpSpPr/>
          <p:nvPr/>
        </p:nvGrpSpPr>
        <p:grpSpPr>
          <a:xfrm>
            <a:off x="677160" y="1176120"/>
            <a:ext cx="10839960" cy="4965120"/>
            <a:chOff x="677160" y="1176120"/>
            <a:chExt cx="10839960" cy="4965120"/>
          </a:xfrm>
        </p:grpSpPr>
        <p:sp>
          <p:nvSpPr>
            <p:cNvPr id="450" name="CustomShape 4"/>
            <p:cNvSpPr/>
            <p:nvPr/>
          </p:nvSpPr>
          <p:spPr>
            <a:xfrm>
              <a:off x="6036840" y="1958400"/>
              <a:ext cx="9486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808080"/>
              </a:solidFill>
              <a:round/>
              <a:tailEnd type="oval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1" name="CustomShape 5"/>
            <p:cNvSpPr/>
            <p:nvPr/>
          </p:nvSpPr>
          <p:spPr>
            <a:xfrm>
              <a:off x="4294080" y="1176120"/>
              <a:ext cx="1892520" cy="1559160"/>
            </a:xfrm>
            <a:prstGeom prst="roundRect">
              <a:avLst>
                <a:gd name="adj" fmla="val 46218"/>
              </a:avLst>
            </a:prstGeom>
            <a:solidFill>
              <a:srgbClr val="FFFFFF"/>
            </a:solidFill>
            <a:ln w="76320">
              <a:solidFill>
                <a:srgbClr val="80808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2" name="CustomShape 6"/>
            <p:cNvSpPr/>
            <p:nvPr/>
          </p:nvSpPr>
          <p:spPr>
            <a:xfrm>
              <a:off x="4883400" y="1644120"/>
              <a:ext cx="623160" cy="623160"/>
            </a:xfrm>
            <a:custGeom>
              <a:avLst/>
              <a:gdLst/>
              <a:ahLst/>
              <a:cxnLst/>
              <a:rect l="l" t="t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453" name="Group 7"/>
            <p:cNvGrpSpPr/>
            <p:nvPr/>
          </p:nvGrpSpPr>
          <p:grpSpPr>
            <a:xfrm>
              <a:off x="7053840" y="1644120"/>
              <a:ext cx="3243960" cy="1056240"/>
              <a:chOff x="7053840" y="1644120"/>
              <a:chExt cx="3243960" cy="1056240"/>
            </a:xfrm>
          </p:grpSpPr>
          <p:sp>
            <p:nvSpPr>
              <p:cNvPr id="454" name="CustomShape 8"/>
              <p:cNvSpPr/>
              <p:nvPr/>
            </p:nvSpPr>
            <p:spPr>
              <a:xfrm>
                <a:off x="7053840" y="1644120"/>
                <a:ext cx="3243960" cy="486360"/>
              </a:xfrm>
              <a:prstGeom prst="roundRect">
                <a:avLst>
                  <a:gd name="adj" fmla="val 50000"/>
                </a:avLst>
              </a:prstGeom>
              <a:solidFill>
                <a:srgbClr val="808080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6800" rIns="90000" bIns="46800" anchor="ctr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1600" b="1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根规则链</a:t>
                </a:r>
                <a:endParaRPr lang="en-US" sz="1600" b="0" strike="noStrike" spc="-1">
                  <a:latin typeface="Arial" panose="020B0604020202020204"/>
                </a:endParaRPr>
              </a:p>
            </p:txBody>
          </p:sp>
          <p:sp>
            <p:nvSpPr>
              <p:cNvPr id="455" name="CustomShape 9"/>
              <p:cNvSpPr/>
              <p:nvPr/>
            </p:nvSpPr>
            <p:spPr>
              <a:xfrm>
                <a:off x="7053840" y="2148840"/>
                <a:ext cx="3243960" cy="551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>
                  <a:lnSpc>
                    <a:spcPct val="130000"/>
                  </a:lnSpc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根规则链（默认规则链） - 用作系统中所有事件的主入口点，处理传入的遥测/属性，计划事件和将消息路由到其他规则链。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456" name="CustomShape 10"/>
            <p:cNvSpPr/>
            <p:nvPr/>
          </p:nvSpPr>
          <p:spPr>
            <a:xfrm>
              <a:off x="6641640" y="3257640"/>
              <a:ext cx="9486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CBBE7"/>
              </a:solidFill>
              <a:round/>
              <a:tailEnd type="oval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7" name="CustomShape 11"/>
            <p:cNvSpPr/>
            <p:nvPr/>
          </p:nvSpPr>
          <p:spPr>
            <a:xfrm>
              <a:off x="4932720" y="2475000"/>
              <a:ext cx="1892520" cy="1559160"/>
            </a:xfrm>
            <a:prstGeom prst="roundRect">
              <a:avLst>
                <a:gd name="adj" fmla="val 46218"/>
              </a:avLst>
            </a:prstGeom>
            <a:solidFill>
              <a:srgbClr val="FFFFFF"/>
            </a:solidFill>
            <a:ln w="76320">
              <a:solidFill>
                <a:srgbClr val="3CBBE7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8" name="CustomShape 12"/>
            <p:cNvSpPr/>
            <p:nvPr/>
          </p:nvSpPr>
          <p:spPr>
            <a:xfrm>
              <a:off x="5625000" y="2950200"/>
              <a:ext cx="623160" cy="623160"/>
            </a:xfrm>
            <a:custGeom>
              <a:avLst/>
              <a:gdLst/>
              <a:ahLst/>
              <a:cxnLst/>
              <a:rect l="l" t="t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rgbClr val="3CBBE7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59" name="CustomShape 13"/>
            <p:cNvSpPr/>
            <p:nvPr/>
          </p:nvSpPr>
          <p:spPr>
            <a:xfrm>
              <a:off x="7663680" y="2942280"/>
              <a:ext cx="3243960" cy="486360"/>
            </a:xfrm>
            <a:prstGeom prst="roundRect">
              <a:avLst>
                <a:gd name="adj" fmla="val 50000"/>
              </a:avLst>
            </a:prstGeom>
            <a:solidFill>
              <a:srgbClr val="3CBBE7"/>
            </a:soli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 anchor="ctr">
              <a:normAutofit/>
            </a:bodyPr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</a:rPr>
                <a:t>自定义规则链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  <p:sp>
          <p:nvSpPr>
            <p:cNvPr id="460" name="CustomShape 14"/>
            <p:cNvSpPr/>
            <p:nvPr/>
          </p:nvSpPr>
          <p:spPr>
            <a:xfrm>
              <a:off x="7663320" y="3430080"/>
              <a:ext cx="3243960" cy="55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>
              <a:normAutofit/>
            </a:bodyPr>
            <a:p>
              <a:pPr>
                <a:lnSpc>
                  <a:spcPct val="13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在从设备传入的遥测数据保存在数据库中后，消息将路由到“智能计量聚合”规则链。</a:t>
              </a:r>
              <a:endParaRPr lang="en-US" sz="1100" b="0" strike="noStrike" spc="-1">
                <a:latin typeface="Arial" panose="020B0604020202020204"/>
              </a:endParaRPr>
            </a:p>
          </p:txBody>
        </p:sp>
        <p:sp>
          <p:nvSpPr>
            <p:cNvPr id="461" name="CustomShape 15"/>
            <p:cNvSpPr/>
            <p:nvPr/>
          </p:nvSpPr>
          <p:spPr>
            <a:xfrm>
              <a:off x="7246440" y="4556520"/>
              <a:ext cx="9486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808080"/>
              </a:solidFill>
              <a:round/>
              <a:tailEnd type="oval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2" name="CustomShape 16"/>
            <p:cNvSpPr/>
            <p:nvPr/>
          </p:nvSpPr>
          <p:spPr>
            <a:xfrm>
              <a:off x="5571720" y="3774240"/>
              <a:ext cx="1892520" cy="1559160"/>
            </a:xfrm>
            <a:prstGeom prst="roundRect">
              <a:avLst>
                <a:gd name="adj" fmla="val 46218"/>
              </a:avLst>
            </a:prstGeom>
            <a:solidFill>
              <a:srgbClr val="FFFFFF"/>
            </a:solidFill>
            <a:ln w="76320">
              <a:solidFill>
                <a:srgbClr val="80808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3" name="CustomShape 17"/>
            <p:cNvSpPr/>
            <p:nvPr/>
          </p:nvSpPr>
          <p:spPr>
            <a:xfrm>
              <a:off x="6192360" y="4305600"/>
              <a:ext cx="623160" cy="623160"/>
            </a:xfrm>
            <a:custGeom>
              <a:avLst/>
              <a:gdLst/>
              <a:ahLst/>
              <a:cxnLst/>
              <a:rect l="l" t="t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464" name="Group 18"/>
            <p:cNvGrpSpPr/>
            <p:nvPr/>
          </p:nvGrpSpPr>
          <p:grpSpPr>
            <a:xfrm>
              <a:off x="8273160" y="4240080"/>
              <a:ext cx="3243960" cy="1050480"/>
              <a:chOff x="8273160" y="4240080"/>
              <a:chExt cx="3243960" cy="1050480"/>
            </a:xfrm>
          </p:grpSpPr>
          <p:sp>
            <p:nvSpPr>
              <p:cNvPr id="465" name="CustomShape 19"/>
              <p:cNvSpPr/>
              <p:nvPr/>
            </p:nvSpPr>
            <p:spPr>
              <a:xfrm>
                <a:off x="8273160" y="4240080"/>
                <a:ext cx="3243960" cy="486360"/>
              </a:xfrm>
              <a:prstGeom prst="roundRect">
                <a:avLst>
                  <a:gd name="adj" fmla="val 50000"/>
                </a:avLst>
              </a:prstGeom>
              <a:solidFill>
                <a:srgbClr val="808080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6800" rIns="90000" bIns="46800" anchor="ctr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1600" b="1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报警处理</a:t>
                </a:r>
                <a:endParaRPr lang="en-US" sz="1600" b="0" strike="noStrike" spc="-1">
                  <a:latin typeface="Arial" panose="020B0604020202020204"/>
                </a:endParaRPr>
              </a:p>
            </p:txBody>
          </p:sp>
          <p:sp>
            <p:nvSpPr>
              <p:cNvPr id="466" name="CustomShape 20"/>
              <p:cNvSpPr/>
              <p:nvPr/>
            </p:nvSpPr>
            <p:spPr>
              <a:xfrm>
                <a:off x="8273160" y="4739040"/>
                <a:ext cx="3243960" cy="551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>
                  <a:lnSpc>
                    <a:spcPct val="130000"/>
                  </a:lnSpc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处理报告预定事件和发送带有报告的电子邮件（如果需要）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467" name="CustomShape 21"/>
            <p:cNvSpPr/>
            <p:nvPr/>
          </p:nvSpPr>
          <p:spPr>
            <a:xfrm>
              <a:off x="677160" y="4252320"/>
              <a:ext cx="4250160" cy="846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8" name="CustomShape 22"/>
            <p:cNvSpPr/>
            <p:nvPr/>
          </p:nvSpPr>
          <p:spPr>
            <a:xfrm>
              <a:off x="677160" y="5104800"/>
              <a:ext cx="4250160" cy="103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 anchor="ctr">
              <a:normAutofit/>
            </a:bodyPr>
            <a:p>
              <a:pPr>
                <a:lnSpc>
                  <a:spcPct val="15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如果过去20分钟内室内温度高于40摄氏度，那么我们希望生成关键警报。否则，如果温度低于20摄氏度时 - 我们希望清除当前的建筑警报（如果存在）。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</p:grpSp>
      <p:sp>
        <p:nvSpPr>
          <p:cNvPr id="469" name="CustomShape 23"/>
          <p:cNvSpPr/>
          <p:nvPr/>
        </p:nvSpPr>
        <p:spPr>
          <a:xfrm>
            <a:off x="720000" y="1080000"/>
            <a:ext cx="1509120" cy="38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报警功能</a:t>
            </a:r>
            <a:r>
              <a:rPr lang="zh-CN" altLang="en-US" sz="1600" b="0" strike="noStrike" spc="-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？</a:t>
            </a:r>
            <a:endParaRPr lang="zh-CN" altLang="en-US" sz="1600" b="0" strike="noStrike" spc="-1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470" name="图片 469"/>
          <p:cNvPicPr/>
          <p:nvPr/>
        </p:nvPicPr>
        <p:blipFill>
          <a:blip r:embed="rId1"/>
          <a:stretch>
            <a:fillRect/>
          </a:stretch>
        </p:blipFill>
        <p:spPr>
          <a:xfrm>
            <a:off x="694440" y="1440000"/>
            <a:ext cx="3406680" cy="1797120"/>
          </a:xfrm>
          <a:prstGeom prst="rect">
            <a:avLst/>
          </a:prstGeom>
          <a:ln>
            <a:noFill/>
          </a:ln>
        </p:spPr>
      </p:pic>
      <p:pic>
        <p:nvPicPr>
          <p:cNvPr id="471" name="图片 470"/>
          <p:cNvPicPr/>
          <p:nvPr/>
        </p:nvPicPr>
        <p:blipFill>
          <a:blip r:embed="rId2"/>
          <a:stretch>
            <a:fillRect/>
          </a:stretch>
        </p:blipFill>
        <p:spPr>
          <a:xfrm>
            <a:off x="718920" y="3312000"/>
            <a:ext cx="3382200" cy="1807560"/>
          </a:xfrm>
          <a:prstGeom prst="rect">
            <a:avLst/>
          </a:prstGeom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102225" y="5333365"/>
            <a:ext cx="5918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报警的优势：实时性、多平台、规则可定义、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对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>
                <a:solidFill>
                  <a:srgbClr val="FF0000"/>
                </a:solidFill>
              </a:rPr>
              <a:t>用户可以自行设置。准确性，频繁报警如何停止，</a:t>
            </a:r>
            <a:r>
              <a:rPr lang="en-US" altLang="zh-CN">
                <a:solidFill>
                  <a:srgbClr val="FF0000"/>
                </a:solidFill>
              </a:rPr>
              <a:t>20</a:t>
            </a:r>
            <a:r>
              <a:rPr lang="zh-CN" altLang="en-US">
                <a:solidFill>
                  <a:srgbClr val="FF0000"/>
                </a:solidFill>
              </a:rPr>
              <a:t>分钟报警未响应，进行自动控制。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Thingsboard功能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74" name="CustomShape 3"/>
          <p:cNvSpPr/>
          <p:nvPr/>
        </p:nvSpPr>
        <p:spPr>
          <a:xfrm>
            <a:off x="791845" y="1152525"/>
            <a:ext cx="3800475" cy="42608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反控功能</a:t>
            </a:r>
            <a:r>
              <a:rPr lang="zh-CN" altLang="en-US" sz="1800" b="0" strike="noStrike" spc="-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：</a:t>
            </a:r>
            <a:r>
              <a:rPr lang="zh-CN" altLang="en-US" sz="1800" b="0" strike="noStrike" spc="-1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</a:rPr>
              <a:t>叫：</a:t>
            </a:r>
            <a:r>
              <a:rPr lang="zh-CN" altLang="en-US" sz="1800" b="0" strike="noStrike" spc="-1">
                <a:solidFill>
                  <a:srgbClr val="FF0000"/>
                </a:solidFill>
                <a:latin typeface="Arial" panose="020B0604020202020204"/>
                <a:ea typeface="DejaVu Sans"/>
              </a:rPr>
              <a:t>设备远程控制</a:t>
            </a:r>
            <a:endParaRPr lang="zh-CN" altLang="en-US" sz="1800" b="0" strike="noStrike" spc="-1">
              <a:solidFill>
                <a:srgbClr val="FF0000"/>
              </a:solidFill>
              <a:latin typeface="Arial" panose="020B0604020202020204"/>
              <a:ea typeface="DejaVu Sans"/>
            </a:endParaRPr>
          </a:p>
        </p:txBody>
      </p:sp>
      <p:pic>
        <p:nvPicPr>
          <p:cNvPr id="475" name="图片 474"/>
          <p:cNvPicPr/>
          <p:nvPr/>
        </p:nvPicPr>
        <p:blipFill>
          <a:blip r:embed="rId1"/>
          <a:stretch>
            <a:fillRect/>
          </a:stretch>
        </p:blipFill>
        <p:spPr>
          <a:xfrm>
            <a:off x="5470920" y="1305000"/>
            <a:ext cx="5902200" cy="229212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530280" y="2016000"/>
            <a:ext cx="4146840" cy="273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系统向设备发送命令（仪表板状态/ RPC）</a:t>
            </a: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补氧状态 - 小部件订阅了设备的“状态”属性，并在更改属性值时更改其行为。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latin typeface="Arial" panose="020B0604020202020204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zh-CN" altLang="en-US" sz="1400" b="0" strike="noStrike" spc="-1">
                <a:solidFill>
                  <a:srgbClr val="FF0000"/>
                </a:solidFill>
                <a:latin typeface="Arial" panose="020B0604020202020204"/>
              </a:rPr>
              <a:t>优势：安全性（被别人控制）</a:t>
            </a:r>
            <a:endParaRPr lang="zh-CN" altLang="en-US" sz="1400" b="0" strike="noStrike" spc="-1">
              <a:solidFill>
                <a:srgbClr val="FF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zh-CN" altLang="en-US" sz="1400" b="0" strike="noStrike" spc="-1">
                <a:solidFill>
                  <a:srgbClr val="FF0000"/>
                </a:solidFill>
                <a:latin typeface="Arial" panose="020B0604020202020204"/>
              </a:rPr>
              <a:t>时效性：</a:t>
            </a:r>
            <a:endParaRPr lang="zh-CN" altLang="en-US" sz="1400" b="0" strike="noStrike" spc="-1">
              <a:solidFill>
                <a:srgbClr val="FF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zh-CN" altLang="en-US" sz="1400" b="0" strike="noStrike" spc="-1">
              <a:solidFill>
                <a:srgbClr val="FF0000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"/>
          <p:cNvGrpSpPr/>
          <p:nvPr/>
        </p:nvGrpSpPr>
        <p:grpSpPr>
          <a:xfrm>
            <a:off x="714240" y="0"/>
            <a:ext cx="10757880" cy="6143400"/>
            <a:chOff x="714240" y="0"/>
            <a:chExt cx="10757880" cy="6143400"/>
          </a:xfrm>
        </p:grpSpPr>
        <p:grpSp>
          <p:nvGrpSpPr>
            <p:cNvPr id="227" name="Group 2"/>
            <p:cNvGrpSpPr/>
            <p:nvPr/>
          </p:nvGrpSpPr>
          <p:grpSpPr>
            <a:xfrm>
              <a:off x="2203200" y="0"/>
              <a:ext cx="7774200" cy="2756160"/>
              <a:chOff x="2203200" y="0"/>
              <a:chExt cx="7774200" cy="2756160"/>
            </a:xfrm>
          </p:grpSpPr>
          <p:sp>
            <p:nvSpPr>
              <p:cNvPr id="228" name="CustomShape 3"/>
              <p:cNvSpPr/>
              <p:nvPr/>
            </p:nvSpPr>
            <p:spPr>
              <a:xfrm>
                <a:off x="4935960" y="5040"/>
                <a:ext cx="5041440" cy="1934280"/>
              </a:xfrm>
              <a:prstGeom prst="parallelogram">
                <a:avLst>
                  <a:gd name="adj" fmla="val 140753"/>
                </a:avLst>
              </a:prstGeom>
              <a:solidFill>
                <a:srgbClr val="E4E6EA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29" name="CustomShape 4"/>
              <p:cNvSpPr/>
              <p:nvPr/>
            </p:nvSpPr>
            <p:spPr>
              <a:xfrm flipH="1">
                <a:off x="2203200" y="0"/>
                <a:ext cx="5041440" cy="2756160"/>
              </a:xfrm>
              <a:custGeom>
                <a:avLst/>
                <a:gdLst/>
                <a:ahLst/>
                <a:cxnLst/>
                <a:rect l="l" t="t" r="r" b="b"/>
                <a:pathLst>
                  <a:path w="5047070" h="2761750">
                    <a:moveTo>
                      <a:pt x="5047070" y="0"/>
                    </a:moveTo>
                    <a:lnTo>
                      <a:pt x="2730741" y="0"/>
                    </a:lnTo>
                    <a:lnTo>
                      <a:pt x="0" y="1940094"/>
                    </a:lnTo>
                    <a:lnTo>
                      <a:pt x="1156506" y="2761750"/>
                    </a:lnTo>
                    <a:lnTo>
                      <a:pt x="2313012" y="1940094"/>
                    </a:lnTo>
                    <a:lnTo>
                      <a:pt x="2316329" y="1940094"/>
                    </a:lnTo>
                    <a:close/>
                  </a:path>
                </a:pathLst>
              </a:custGeom>
              <a:solidFill>
                <a:srgbClr val="768394"/>
              </a:solidFill>
              <a:ln w="1908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230" name="CustomShape 5"/>
            <p:cNvSpPr/>
            <p:nvPr/>
          </p:nvSpPr>
          <p:spPr>
            <a:xfrm>
              <a:off x="5403960" y="1773720"/>
              <a:ext cx="1378440" cy="495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5000" rIns="90000" bIns="45000" anchor="ctr" anchorCtr="1">
              <a:normAutofit/>
            </a:bodyPr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FFFFFF"/>
                  </a:solidFill>
                  <a:latin typeface="Arial" panose="020B0604020202020204"/>
                  <a:ea typeface="微软雅黑" panose="020B0503020204020204" charset="-122"/>
                </a:rPr>
                <a:t>目录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grpSp>
          <p:nvGrpSpPr>
            <p:cNvPr id="231" name="Group 6"/>
            <p:cNvGrpSpPr/>
            <p:nvPr/>
          </p:nvGrpSpPr>
          <p:grpSpPr>
            <a:xfrm>
              <a:off x="714240" y="3136680"/>
              <a:ext cx="2294280" cy="2126880"/>
              <a:chOff x="714240" y="3136680"/>
              <a:chExt cx="2294280" cy="2126880"/>
            </a:xfrm>
          </p:grpSpPr>
          <p:grpSp>
            <p:nvGrpSpPr>
              <p:cNvPr id="232" name="Group 7"/>
              <p:cNvGrpSpPr/>
              <p:nvPr/>
            </p:nvGrpSpPr>
            <p:grpSpPr>
              <a:xfrm>
                <a:off x="1295280" y="3136680"/>
                <a:ext cx="1132200" cy="1132200"/>
                <a:chOff x="1295280" y="3136680"/>
                <a:chExt cx="1132200" cy="1132200"/>
              </a:xfrm>
            </p:grpSpPr>
            <p:sp>
              <p:nvSpPr>
                <p:cNvPr id="233" name="CustomShape 8"/>
                <p:cNvSpPr/>
                <p:nvPr/>
              </p:nvSpPr>
              <p:spPr>
                <a:xfrm>
                  <a:off x="1295280" y="3136680"/>
                  <a:ext cx="1132200" cy="1132200"/>
                </a:xfrm>
                <a:prstGeom prst="ellipse">
                  <a:avLst/>
                </a:prstGeom>
                <a:solidFill>
                  <a:srgbClr val="3CBBE7"/>
                </a:solidFill>
                <a:ln w="190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234" name="CustomShape 9"/>
                <p:cNvSpPr/>
                <p:nvPr/>
              </p:nvSpPr>
              <p:spPr>
                <a:xfrm>
                  <a:off x="1596240" y="3437640"/>
                  <a:ext cx="530280" cy="53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9150" h="4629150">
                      <a:moveTo>
                        <a:pt x="2317164" y="3859790"/>
                      </a:moveTo>
                      <a:cubicBezTo>
                        <a:pt x="2297115" y="3859790"/>
                        <a:pt x="2280107" y="3866979"/>
                        <a:pt x="2266139" y="3881358"/>
                      </a:cubicBezTo>
                      <a:cubicBezTo>
                        <a:pt x="2252171" y="3895737"/>
                        <a:pt x="2245187" y="3914594"/>
                        <a:pt x="2245187" y="3937929"/>
                      </a:cubicBezTo>
                      <a:cubicBezTo>
                        <a:pt x="2245187" y="3953212"/>
                        <a:pt x="2248432" y="3967838"/>
                        <a:pt x="2254923" y="3981806"/>
                      </a:cubicBezTo>
                      <a:cubicBezTo>
                        <a:pt x="2261414" y="3995774"/>
                        <a:pt x="2270494" y="4006414"/>
                        <a:pt x="2282161" y="4013727"/>
                      </a:cubicBezTo>
                      <a:cubicBezTo>
                        <a:pt x="2293829" y="4021040"/>
                        <a:pt x="2306071" y="4024696"/>
                        <a:pt x="2318889" y="4024696"/>
                      </a:cubicBezTo>
                      <a:cubicBezTo>
                        <a:pt x="2337623" y="4024696"/>
                        <a:pt x="2353727" y="4017137"/>
                        <a:pt x="2367203" y="4002018"/>
                      </a:cubicBezTo>
                      <a:cubicBezTo>
                        <a:pt x="2380678" y="3986900"/>
                        <a:pt x="2387415" y="3966359"/>
                        <a:pt x="2387415" y="3940394"/>
                      </a:cubicBezTo>
                      <a:cubicBezTo>
                        <a:pt x="2387415" y="3915416"/>
                        <a:pt x="2380760" y="3895737"/>
                        <a:pt x="2367449" y="3881358"/>
                      </a:cubicBezTo>
                      <a:cubicBezTo>
                        <a:pt x="2354138" y="3866979"/>
                        <a:pt x="2337376" y="3859790"/>
                        <a:pt x="2317164" y="3859790"/>
                      </a:cubicBezTo>
                      <a:close/>
                      <a:moveTo>
                        <a:pt x="2323819" y="3692172"/>
                      </a:moveTo>
                      <a:cubicBezTo>
                        <a:pt x="2352248" y="3692172"/>
                        <a:pt x="2375542" y="3700142"/>
                        <a:pt x="2393701" y="3716082"/>
                      </a:cubicBezTo>
                      <a:cubicBezTo>
                        <a:pt x="2411860" y="3732023"/>
                        <a:pt x="2422746" y="3754043"/>
                        <a:pt x="2426362" y="3782144"/>
                      </a:cubicBezTo>
                      <a:lnTo>
                        <a:pt x="2382239" y="3785594"/>
                      </a:lnTo>
                      <a:cubicBezTo>
                        <a:pt x="2378295" y="3768175"/>
                        <a:pt x="2372708" y="3755522"/>
                        <a:pt x="2365477" y="3747634"/>
                      </a:cubicBezTo>
                      <a:cubicBezTo>
                        <a:pt x="2353481" y="3734980"/>
                        <a:pt x="2338691" y="3728654"/>
                        <a:pt x="2321108" y="3728654"/>
                      </a:cubicBezTo>
                      <a:cubicBezTo>
                        <a:pt x="2306975" y="3728654"/>
                        <a:pt x="2294568" y="3732598"/>
                        <a:pt x="2283887" y="3740486"/>
                      </a:cubicBezTo>
                      <a:cubicBezTo>
                        <a:pt x="2269919" y="3750674"/>
                        <a:pt x="2258908" y="3765546"/>
                        <a:pt x="2250856" y="3785101"/>
                      </a:cubicBezTo>
                      <a:cubicBezTo>
                        <a:pt x="2242804" y="3804657"/>
                        <a:pt x="2238614" y="3832511"/>
                        <a:pt x="2238285" y="3868664"/>
                      </a:cubicBezTo>
                      <a:cubicBezTo>
                        <a:pt x="2248966" y="3852395"/>
                        <a:pt x="2262031" y="3840317"/>
                        <a:pt x="2277478" y="3832429"/>
                      </a:cubicBezTo>
                      <a:cubicBezTo>
                        <a:pt x="2292925" y="3824541"/>
                        <a:pt x="2309112" y="3820597"/>
                        <a:pt x="2326038" y="3820597"/>
                      </a:cubicBezTo>
                      <a:cubicBezTo>
                        <a:pt x="2355617" y="3820597"/>
                        <a:pt x="2380801" y="3831484"/>
                        <a:pt x="2401589" y="3853258"/>
                      </a:cubicBezTo>
                      <a:cubicBezTo>
                        <a:pt x="2422377" y="3875032"/>
                        <a:pt x="2432771" y="3903173"/>
                        <a:pt x="2432771" y="3937683"/>
                      </a:cubicBezTo>
                      <a:cubicBezTo>
                        <a:pt x="2432771" y="3960361"/>
                        <a:pt x="2427882" y="3981436"/>
                        <a:pt x="2418104" y="4000909"/>
                      </a:cubicBezTo>
                      <a:cubicBezTo>
                        <a:pt x="2408326" y="4020382"/>
                        <a:pt x="2394892" y="4035296"/>
                        <a:pt x="2377802" y="4045648"/>
                      </a:cubicBezTo>
                      <a:cubicBezTo>
                        <a:pt x="2360712" y="4056001"/>
                        <a:pt x="2341320" y="4061178"/>
                        <a:pt x="2319629" y="4061178"/>
                      </a:cubicBezTo>
                      <a:cubicBezTo>
                        <a:pt x="2282654" y="4061178"/>
                        <a:pt x="2252500" y="4047579"/>
                        <a:pt x="2229164" y="4020382"/>
                      </a:cubicBezTo>
                      <a:cubicBezTo>
                        <a:pt x="2205829" y="3993186"/>
                        <a:pt x="2194162" y="3948364"/>
                        <a:pt x="2194162" y="3885919"/>
                      </a:cubicBezTo>
                      <a:cubicBezTo>
                        <a:pt x="2194162" y="3816078"/>
                        <a:pt x="2207062" y="3765300"/>
                        <a:pt x="2232862" y="3733584"/>
                      </a:cubicBezTo>
                      <a:cubicBezTo>
                        <a:pt x="2255375" y="3705976"/>
                        <a:pt x="2285694" y="3692172"/>
                        <a:pt x="2323819" y="3692172"/>
                      </a:cubicBezTo>
                      <a:close/>
                      <a:moveTo>
                        <a:pt x="3020074" y="3489300"/>
                      </a:moveTo>
                      <a:lnTo>
                        <a:pt x="3199770" y="3489300"/>
                      </a:lnTo>
                      <a:lnTo>
                        <a:pt x="3199770" y="3531698"/>
                      </a:lnTo>
                      <a:lnTo>
                        <a:pt x="3055570" y="3531698"/>
                      </a:lnTo>
                      <a:lnTo>
                        <a:pt x="3036097" y="3628817"/>
                      </a:lnTo>
                      <a:cubicBezTo>
                        <a:pt x="3057788" y="3613699"/>
                        <a:pt x="3080548" y="3606140"/>
                        <a:pt x="3104376" y="3606140"/>
                      </a:cubicBezTo>
                      <a:cubicBezTo>
                        <a:pt x="3135928" y="3606140"/>
                        <a:pt x="3162549" y="3617068"/>
                        <a:pt x="3184241" y="3638924"/>
                      </a:cubicBezTo>
                      <a:cubicBezTo>
                        <a:pt x="3205933" y="3660780"/>
                        <a:pt x="3216779" y="3688880"/>
                        <a:pt x="3216779" y="3723225"/>
                      </a:cubicBezTo>
                      <a:cubicBezTo>
                        <a:pt x="3216779" y="3755927"/>
                        <a:pt x="3207247" y="3784192"/>
                        <a:pt x="3188185" y="3808020"/>
                      </a:cubicBezTo>
                      <a:cubicBezTo>
                        <a:pt x="3165014" y="3837271"/>
                        <a:pt x="3133381" y="3851897"/>
                        <a:pt x="3093284" y="3851897"/>
                      </a:cubicBezTo>
                      <a:cubicBezTo>
                        <a:pt x="3060418" y="3851897"/>
                        <a:pt x="3033591" y="3842694"/>
                        <a:pt x="3012803" y="3824289"/>
                      </a:cubicBezTo>
                      <a:cubicBezTo>
                        <a:pt x="2992015" y="3805884"/>
                        <a:pt x="2980142" y="3781481"/>
                        <a:pt x="2977184" y="3751080"/>
                      </a:cubicBezTo>
                      <a:lnTo>
                        <a:pt x="3023772" y="3747136"/>
                      </a:lnTo>
                      <a:cubicBezTo>
                        <a:pt x="3027223" y="3769813"/>
                        <a:pt x="3035234" y="3786863"/>
                        <a:pt x="3047805" y="3798284"/>
                      </a:cubicBezTo>
                      <a:cubicBezTo>
                        <a:pt x="3060377" y="3809705"/>
                        <a:pt x="3075536" y="3815415"/>
                        <a:pt x="3093284" y="3815415"/>
                      </a:cubicBezTo>
                      <a:cubicBezTo>
                        <a:pt x="3114647" y="3815415"/>
                        <a:pt x="3132723" y="3807363"/>
                        <a:pt x="3147513" y="3791258"/>
                      </a:cubicBezTo>
                      <a:cubicBezTo>
                        <a:pt x="3162303" y="3775154"/>
                        <a:pt x="3169698" y="3753791"/>
                        <a:pt x="3169698" y="3727169"/>
                      </a:cubicBezTo>
                      <a:cubicBezTo>
                        <a:pt x="3169698" y="3701862"/>
                        <a:pt x="3162590" y="3681896"/>
                        <a:pt x="3148376" y="3667271"/>
                      </a:cubicBezTo>
                      <a:cubicBezTo>
                        <a:pt x="3134161" y="3652645"/>
                        <a:pt x="3115551" y="3645333"/>
                        <a:pt x="3092544" y="3645333"/>
                      </a:cubicBezTo>
                      <a:cubicBezTo>
                        <a:pt x="3078248" y="3645333"/>
                        <a:pt x="3065348" y="3648578"/>
                        <a:pt x="3053844" y="3655069"/>
                      </a:cubicBezTo>
                      <a:cubicBezTo>
                        <a:pt x="3042341" y="3661560"/>
                        <a:pt x="3033303" y="3669982"/>
                        <a:pt x="3026730" y="3680335"/>
                      </a:cubicBezTo>
                      <a:lnTo>
                        <a:pt x="2985072" y="3674912"/>
                      </a:lnTo>
                      <a:lnTo>
                        <a:pt x="3020074" y="3489300"/>
                      </a:lnTo>
                      <a:close/>
                      <a:moveTo>
                        <a:pt x="1418041" y="3489054"/>
                      </a:moveTo>
                      <a:lnTo>
                        <a:pt x="1651967" y="3489054"/>
                      </a:lnTo>
                      <a:lnTo>
                        <a:pt x="1651967" y="3523563"/>
                      </a:lnTo>
                      <a:cubicBezTo>
                        <a:pt x="1628960" y="3548049"/>
                        <a:pt x="1606159" y="3580586"/>
                        <a:pt x="1583564" y="3621176"/>
                      </a:cubicBezTo>
                      <a:cubicBezTo>
                        <a:pt x="1560968" y="3661766"/>
                        <a:pt x="1543508" y="3703506"/>
                        <a:pt x="1531183" y="3746396"/>
                      </a:cubicBezTo>
                      <a:cubicBezTo>
                        <a:pt x="1522309" y="3776633"/>
                        <a:pt x="1516640" y="3809746"/>
                        <a:pt x="1514175" y="3845734"/>
                      </a:cubicBezTo>
                      <a:lnTo>
                        <a:pt x="1468573" y="3845734"/>
                      </a:lnTo>
                      <a:cubicBezTo>
                        <a:pt x="1469066" y="3817305"/>
                        <a:pt x="1474653" y="3782960"/>
                        <a:pt x="1485335" y="3742699"/>
                      </a:cubicBezTo>
                      <a:cubicBezTo>
                        <a:pt x="1496017" y="3702438"/>
                        <a:pt x="1511340" y="3663614"/>
                        <a:pt x="1531307" y="3626229"/>
                      </a:cubicBezTo>
                      <a:cubicBezTo>
                        <a:pt x="1551273" y="3588844"/>
                        <a:pt x="1572513" y="3557333"/>
                        <a:pt x="1595026" y="3531698"/>
                      </a:cubicBezTo>
                      <a:lnTo>
                        <a:pt x="1418041" y="3531698"/>
                      </a:lnTo>
                      <a:lnTo>
                        <a:pt x="1418041" y="3489054"/>
                      </a:lnTo>
                      <a:close/>
                      <a:moveTo>
                        <a:pt x="960894" y="3097227"/>
                      </a:moveTo>
                      <a:cubicBezTo>
                        <a:pt x="940024" y="3097227"/>
                        <a:pt x="922728" y="3104129"/>
                        <a:pt x="909007" y="3117933"/>
                      </a:cubicBezTo>
                      <a:cubicBezTo>
                        <a:pt x="895285" y="3131737"/>
                        <a:pt x="888424" y="3148991"/>
                        <a:pt x="888424" y="3169697"/>
                      </a:cubicBezTo>
                      <a:cubicBezTo>
                        <a:pt x="888424" y="3182351"/>
                        <a:pt x="891423" y="3194593"/>
                        <a:pt x="897421" y="3206425"/>
                      </a:cubicBezTo>
                      <a:cubicBezTo>
                        <a:pt x="903420" y="3218257"/>
                        <a:pt x="912335" y="3227418"/>
                        <a:pt x="924166" y="3233910"/>
                      </a:cubicBezTo>
                      <a:cubicBezTo>
                        <a:pt x="935998" y="3240401"/>
                        <a:pt x="948734" y="3243646"/>
                        <a:pt x="962373" y="3243646"/>
                      </a:cubicBezTo>
                      <a:cubicBezTo>
                        <a:pt x="983572" y="3243646"/>
                        <a:pt x="1001073" y="3236826"/>
                        <a:pt x="1014877" y="3223187"/>
                      </a:cubicBezTo>
                      <a:cubicBezTo>
                        <a:pt x="1028681" y="3209547"/>
                        <a:pt x="1035583" y="3192211"/>
                        <a:pt x="1035583" y="3171176"/>
                      </a:cubicBezTo>
                      <a:cubicBezTo>
                        <a:pt x="1035583" y="3149813"/>
                        <a:pt x="1028476" y="3132148"/>
                        <a:pt x="1014261" y="3118179"/>
                      </a:cubicBezTo>
                      <a:cubicBezTo>
                        <a:pt x="1000046" y="3104211"/>
                        <a:pt x="982257" y="3097227"/>
                        <a:pt x="960894" y="3097227"/>
                      </a:cubicBezTo>
                      <a:close/>
                      <a:moveTo>
                        <a:pt x="3691180" y="2983839"/>
                      </a:moveTo>
                      <a:lnTo>
                        <a:pt x="3578039" y="3146773"/>
                      </a:lnTo>
                      <a:lnTo>
                        <a:pt x="3691180" y="3146773"/>
                      </a:lnTo>
                      <a:lnTo>
                        <a:pt x="3691180" y="2983839"/>
                      </a:lnTo>
                      <a:close/>
                      <a:moveTo>
                        <a:pt x="961634" y="2947604"/>
                      </a:moveTo>
                      <a:cubicBezTo>
                        <a:pt x="944708" y="2947604"/>
                        <a:pt x="930657" y="2953027"/>
                        <a:pt x="919483" y="2963872"/>
                      </a:cubicBezTo>
                      <a:cubicBezTo>
                        <a:pt x="908308" y="2974718"/>
                        <a:pt x="902721" y="2987700"/>
                        <a:pt x="902721" y="3002819"/>
                      </a:cubicBezTo>
                      <a:cubicBezTo>
                        <a:pt x="902721" y="3019909"/>
                        <a:pt x="908226" y="3033877"/>
                        <a:pt x="919236" y="3044723"/>
                      </a:cubicBezTo>
                      <a:cubicBezTo>
                        <a:pt x="930247" y="3055569"/>
                        <a:pt x="944543" y="3060992"/>
                        <a:pt x="962127" y="3060992"/>
                      </a:cubicBezTo>
                      <a:cubicBezTo>
                        <a:pt x="979217" y="3060992"/>
                        <a:pt x="993226" y="3055610"/>
                        <a:pt x="1004155" y="3044847"/>
                      </a:cubicBezTo>
                      <a:cubicBezTo>
                        <a:pt x="1015083" y="3034083"/>
                        <a:pt x="1020547" y="3020895"/>
                        <a:pt x="1020547" y="3005284"/>
                      </a:cubicBezTo>
                      <a:cubicBezTo>
                        <a:pt x="1020547" y="2989015"/>
                        <a:pt x="1014918" y="2975335"/>
                        <a:pt x="1003662" y="2964242"/>
                      </a:cubicBezTo>
                      <a:cubicBezTo>
                        <a:pt x="992405" y="2953150"/>
                        <a:pt x="978396" y="2947604"/>
                        <a:pt x="961634" y="2947604"/>
                      </a:cubicBezTo>
                      <a:close/>
                      <a:moveTo>
                        <a:pt x="3699315" y="2912601"/>
                      </a:moveTo>
                      <a:lnTo>
                        <a:pt x="3735550" y="2912601"/>
                      </a:lnTo>
                      <a:lnTo>
                        <a:pt x="3735550" y="3146773"/>
                      </a:lnTo>
                      <a:lnTo>
                        <a:pt x="3784356" y="3146773"/>
                      </a:lnTo>
                      <a:lnTo>
                        <a:pt x="3784356" y="3187445"/>
                      </a:lnTo>
                      <a:lnTo>
                        <a:pt x="3735550" y="3187445"/>
                      </a:lnTo>
                      <a:lnTo>
                        <a:pt x="3735550" y="3273965"/>
                      </a:lnTo>
                      <a:lnTo>
                        <a:pt x="3691180" y="3273965"/>
                      </a:lnTo>
                      <a:lnTo>
                        <a:pt x="3691180" y="3187445"/>
                      </a:lnTo>
                      <a:lnTo>
                        <a:pt x="3534409" y="3187445"/>
                      </a:lnTo>
                      <a:lnTo>
                        <a:pt x="3534409" y="3146773"/>
                      </a:lnTo>
                      <a:lnTo>
                        <a:pt x="3699315" y="2912601"/>
                      </a:lnTo>
                      <a:close/>
                      <a:moveTo>
                        <a:pt x="961141" y="2911122"/>
                      </a:moveTo>
                      <a:cubicBezTo>
                        <a:pt x="992692" y="2911122"/>
                        <a:pt x="1018082" y="2920284"/>
                        <a:pt x="1037308" y="2938607"/>
                      </a:cubicBezTo>
                      <a:cubicBezTo>
                        <a:pt x="1056535" y="2956929"/>
                        <a:pt x="1066148" y="2979237"/>
                        <a:pt x="1066148" y="3005530"/>
                      </a:cubicBezTo>
                      <a:cubicBezTo>
                        <a:pt x="1066148" y="3022292"/>
                        <a:pt x="1061753" y="3036877"/>
                        <a:pt x="1052961" y="3049284"/>
                      </a:cubicBezTo>
                      <a:cubicBezTo>
                        <a:pt x="1044169" y="3061690"/>
                        <a:pt x="1030817" y="3071263"/>
                        <a:pt x="1012905" y="3078000"/>
                      </a:cubicBezTo>
                      <a:cubicBezTo>
                        <a:pt x="1035090" y="3085231"/>
                        <a:pt x="1051975" y="3096899"/>
                        <a:pt x="1063560" y="3113003"/>
                      </a:cubicBezTo>
                      <a:cubicBezTo>
                        <a:pt x="1075146" y="3129107"/>
                        <a:pt x="1080938" y="3148334"/>
                        <a:pt x="1080938" y="3170683"/>
                      </a:cubicBezTo>
                      <a:cubicBezTo>
                        <a:pt x="1080938" y="3201577"/>
                        <a:pt x="1070010" y="3227542"/>
                        <a:pt x="1048154" y="3248576"/>
                      </a:cubicBezTo>
                      <a:cubicBezTo>
                        <a:pt x="1026298" y="3269610"/>
                        <a:pt x="997540" y="3280128"/>
                        <a:pt x="961880" y="3280128"/>
                      </a:cubicBezTo>
                      <a:cubicBezTo>
                        <a:pt x="926221" y="3280128"/>
                        <a:pt x="897463" y="3269569"/>
                        <a:pt x="875607" y="3248453"/>
                      </a:cubicBezTo>
                      <a:cubicBezTo>
                        <a:pt x="853751" y="3227336"/>
                        <a:pt x="842822" y="3201002"/>
                        <a:pt x="842822" y="3169451"/>
                      </a:cubicBezTo>
                      <a:cubicBezTo>
                        <a:pt x="842822" y="3145951"/>
                        <a:pt x="848779" y="3126273"/>
                        <a:pt x="860693" y="3110415"/>
                      </a:cubicBezTo>
                      <a:cubicBezTo>
                        <a:pt x="872607" y="3094557"/>
                        <a:pt x="889575" y="3083752"/>
                        <a:pt x="911595" y="3078000"/>
                      </a:cubicBezTo>
                      <a:cubicBezTo>
                        <a:pt x="893190" y="3071263"/>
                        <a:pt x="879550" y="3061649"/>
                        <a:pt x="870677" y="3049160"/>
                      </a:cubicBezTo>
                      <a:cubicBezTo>
                        <a:pt x="861803" y="3036671"/>
                        <a:pt x="857366" y="3021717"/>
                        <a:pt x="857366" y="3004298"/>
                      </a:cubicBezTo>
                      <a:cubicBezTo>
                        <a:pt x="857366" y="2978005"/>
                        <a:pt x="866815" y="2955902"/>
                        <a:pt x="885713" y="2937990"/>
                      </a:cubicBezTo>
                      <a:cubicBezTo>
                        <a:pt x="904611" y="2920078"/>
                        <a:pt x="929754" y="2911122"/>
                        <a:pt x="961141" y="2911122"/>
                      </a:cubicBezTo>
                      <a:close/>
                      <a:moveTo>
                        <a:pt x="753091" y="2166800"/>
                      </a:moveTo>
                      <a:cubicBezTo>
                        <a:pt x="733372" y="2166800"/>
                        <a:pt x="716199" y="2174852"/>
                        <a:pt x="701574" y="2190957"/>
                      </a:cubicBezTo>
                      <a:cubicBezTo>
                        <a:pt x="686948" y="2207061"/>
                        <a:pt x="679635" y="2227931"/>
                        <a:pt x="679635" y="2253567"/>
                      </a:cubicBezTo>
                      <a:cubicBezTo>
                        <a:pt x="679635" y="2276573"/>
                        <a:pt x="686578" y="2295266"/>
                        <a:pt x="700464" y="2309645"/>
                      </a:cubicBezTo>
                      <a:cubicBezTo>
                        <a:pt x="714350" y="2324024"/>
                        <a:pt x="731482" y="2331213"/>
                        <a:pt x="751859" y="2331213"/>
                      </a:cubicBezTo>
                      <a:cubicBezTo>
                        <a:pt x="772400" y="2331213"/>
                        <a:pt x="789285" y="2324024"/>
                        <a:pt x="802514" y="2309645"/>
                      </a:cubicBezTo>
                      <a:cubicBezTo>
                        <a:pt x="815743" y="2295266"/>
                        <a:pt x="822357" y="2275341"/>
                        <a:pt x="822357" y="2249870"/>
                      </a:cubicBezTo>
                      <a:cubicBezTo>
                        <a:pt x="822357" y="2224398"/>
                        <a:pt x="815578" y="2204185"/>
                        <a:pt x="802021" y="2189231"/>
                      </a:cubicBezTo>
                      <a:cubicBezTo>
                        <a:pt x="788464" y="2174277"/>
                        <a:pt x="772154" y="2166800"/>
                        <a:pt x="753091" y="2166800"/>
                      </a:cubicBezTo>
                      <a:close/>
                      <a:moveTo>
                        <a:pt x="3871622" y="2130072"/>
                      </a:moveTo>
                      <a:cubicBezTo>
                        <a:pt x="3891342" y="2130072"/>
                        <a:pt x="3909501" y="2134304"/>
                        <a:pt x="3926098" y="2142767"/>
                      </a:cubicBezTo>
                      <a:cubicBezTo>
                        <a:pt x="3942696" y="2151230"/>
                        <a:pt x="3955390" y="2162774"/>
                        <a:pt x="3964182" y="2177400"/>
                      </a:cubicBezTo>
                      <a:cubicBezTo>
                        <a:pt x="3972974" y="2192025"/>
                        <a:pt x="3977369" y="2207554"/>
                        <a:pt x="3977369" y="2223987"/>
                      </a:cubicBezTo>
                      <a:cubicBezTo>
                        <a:pt x="3977369" y="2239599"/>
                        <a:pt x="3973179" y="2253813"/>
                        <a:pt x="3964798" y="2266631"/>
                      </a:cubicBezTo>
                      <a:cubicBezTo>
                        <a:pt x="3956417" y="2279449"/>
                        <a:pt x="3944010" y="2289638"/>
                        <a:pt x="3927577" y="2297197"/>
                      </a:cubicBezTo>
                      <a:cubicBezTo>
                        <a:pt x="3948940" y="2302127"/>
                        <a:pt x="3965538" y="2312356"/>
                        <a:pt x="3977369" y="2327886"/>
                      </a:cubicBezTo>
                      <a:cubicBezTo>
                        <a:pt x="3989201" y="2343415"/>
                        <a:pt x="3995117" y="2362847"/>
                        <a:pt x="3995117" y="2386182"/>
                      </a:cubicBezTo>
                      <a:cubicBezTo>
                        <a:pt x="3995117" y="2417734"/>
                        <a:pt x="3983614" y="2444479"/>
                        <a:pt x="3960608" y="2466417"/>
                      </a:cubicBezTo>
                      <a:cubicBezTo>
                        <a:pt x="3937601" y="2488355"/>
                        <a:pt x="3908515" y="2499324"/>
                        <a:pt x="3873348" y="2499324"/>
                      </a:cubicBezTo>
                      <a:cubicBezTo>
                        <a:pt x="3841632" y="2499324"/>
                        <a:pt x="3815298" y="2489875"/>
                        <a:pt x="3794346" y="2470977"/>
                      </a:cubicBezTo>
                      <a:cubicBezTo>
                        <a:pt x="3773393" y="2452079"/>
                        <a:pt x="3761438" y="2427594"/>
                        <a:pt x="3758480" y="2397521"/>
                      </a:cubicBezTo>
                      <a:lnTo>
                        <a:pt x="3802850" y="2391605"/>
                      </a:lnTo>
                      <a:cubicBezTo>
                        <a:pt x="3807944" y="2416748"/>
                        <a:pt x="3816613" y="2434865"/>
                        <a:pt x="3828855" y="2445958"/>
                      </a:cubicBezTo>
                      <a:cubicBezTo>
                        <a:pt x="3841098" y="2457050"/>
                        <a:pt x="3856011" y="2462596"/>
                        <a:pt x="3873594" y="2462596"/>
                      </a:cubicBezTo>
                      <a:cubicBezTo>
                        <a:pt x="3894464" y="2462596"/>
                        <a:pt x="3912089" y="2455366"/>
                        <a:pt x="3926468" y="2440904"/>
                      </a:cubicBezTo>
                      <a:cubicBezTo>
                        <a:pt x="3940847" y="2426443"/>
                        <a:pt x="3948036" y="2408531"/>
                        <a:pt x="3948036" y="2387168"/>
                      </a:cubicBezTo>
                      <a:cubicBezTo>
                        <a:pt x="3948036" y="2366791"/>
                        <a:pt x="3941381" y="2349988"/>
                        <a:pt x="3928070" y="2336760"/>
                      </a:cubicBezTo>
                      <a:cubicBezTo>
                        <a:pt x="3914759" y="2323531"/>
                        <a:pt x="3897833" y="2316917"/>
                        <a:pt x="3877292" y="2316917"/>
                      </a:cubicBezTo>
                      <a:cubicBezTo>
                        <a:pt x="3868911" y="2316917"/>
                        <a:pt x="3858476" y="2318560"/>
                        <a:pt x="3845987" y="2321847"/>
                      </a:cubicBezTo>
                      <a:lnTo>
                        <a:pt x="3850917" y="2282900"/>
                      </a:lnTo>
                      <a:cubicBezTo>
                        <a:pt x="3853875" y="2283229"/>
                        <a:pt x="3856257" y="2283393"/>
                        <a:pt x="3858065" y="2283393"/>
                      </a:cubicBezTo>
                      <a:cubicBezTo>
                        <a:pt x="3876963" y="2283393"/>
                        <a:pt x="3893971" y="2278463"/>
                        <a:pt x="3909090" y="2268603"/>
                      </a:cubicBezTo>
                      <a:cubicBezTo>
                        <a:pt x="3924208" y="2258743"/>
                        <a:pt x="3931768" y="2243543"/>
                        <a:pt x="3931768" y="2223001"/>
                      </a:cubicBezTo>
                      <a:cubicBezTo>
                        <a:pt x="3931768" y="2206733"/>
                        <a:pt x="3926262" y="2193257"/>
                        <a:pt x="3915252" y="2182576"/>
                      </a:cubicBezTo>
                      <a:cubicBezTo>
                        <a:pt x="3904242" y="2171894"/>
                        <a:pt x="3890027" y="2166554"/>
                        <a:pt x="3872608" y="2166554"/>
                      </a:cubicBezTo>
                      <a:cubicBezTo>
                        <a:pt x="3855354" y="2166554"/>
                        <a:pt x="3840975" y="2171977"/>
                        <a:pt x="3829471" y="2182822"/>
                      </a:cubicBezTo>
                      <a:cubicBezTo>
                        <a:pt x="3817968" y="2193668"/>
                        <a:pt x="3810573" y="2209937"/>
                        <a:pt x="3807287" y="2231629"/>
                      </a:cubicBezTo>
                      <a:lnTo>
                        <a:pt x="3762917" y="2223741"/>
                      </a:lnTo>
                      <a:cubicBezTo>
                        <a:pt x="3768340" y="2193997"/>
                        <a:pt x="3780665" y="2170950"/>
                        <a:pt x="3799892" y="2154599"/>
                      </a:cubicBezTo>
                      <a:cubicBezTo>
                        <a:pt x="3819119" y="2138248"/>
                        <a:pt x="3843029" y="2130072"/>
                        <a:pt x="3871622" y="2130072"/>
                      </a:cubicBezTo>
                      <a:close/>
                      <a:moveTo>
                        <a:pt x="747668" y="2130072"/>
                      </a:moveTo>
                      <a:cubicBezTo>
                        <a:pt x="771168" y="2130072"/>
                        <a:pt x="792654" y="2136399"/>
                        <a:pt x="812127" y="2149052"/>
                      </a:cubicBezTo>
                      <a:cubicBezTo>
                        <a:pt x="831600" y="2161706"/>
                        <a:pt x="846390" y="2179741"/>
                        <a:pt x="856497" y="2203158"/>
                      </a:cubicBezTo>
                      <a:cubicBezTo>
                        <a:pt x="866603" y="2226576"/>
                        <a:pt x="871656" y="2260469"/>
                        <a:pt x="871656" y="2304838"/>
                      </a:cubicBezTo>
                      <a:cubicBezTo>
                        <a:pt x="871656" y="2351015"/>
                        <a:pt x="866644" y="2387784"/>
                        <a:pt x="856620" y="2415145"/>
                      </a:cubicBezTo>
                      <a:cubicBezTo>
                        <a:pt x="846596" y="2442507"/>
                        <a:pt x="831683" y="2463336"/>
                        <a:pt x="811881" y="2477632"/>
                      </a:cubicBezTo>
                      <a:cubicBezTo>
                        <a:pt x="792079" y="2491929"/>
                        <a:pt x="768867" y="2499078"/>
                        <a:pt x="742245" y="2499078"/>
                      </a:cubicBezTo>
                      <a:cubicBezTo>
                        <a:pt x="713981" y="2499078"/>
                        <a:pt x="690892" y="2491231"/>
                        <a:pt x="672980" y="2475537"/>
                      </a:cubicBezTo>
                      <a:cubicBezTo>
                        <a:pt x="655068" y="2459844"/>
                        <a:pt x="644304" y="2437782"/>
                        <a:pt x="640689" y="2409353"/>
                      </a:cubicBezTo>
                      <a:lnTo>
                        <a:pt x="683333" y="2405409"/>
                      </a:lnTo>
                      <a:cubicBezTo>
                        <a:pt x="686948" y="2425457"/>
                        <a:pt x="693850" y="2440001"/>
                        <a:pt x="704039" y="2449039"/>
                      </a:cubicBezTo>
                      <a:cubicBezTo>
                        <a:pt x="714227" y="2458077"/>
                        <a:pt x="727291" y="2462596"/>
                        <a:pt x="743231" y="2462596"/>
                      </a:cubicBezTo>
                      <a:cubicBezTo>
                        <a:pt x="756871" y="2462596"/>
                        <a:pt x="768826" y="2459474"/>
                        <a:pt x="779097" y="2453229"/>
                      </a:cubicBezTo>
                      <a:cubicBezTo>
                        <a:pt x="789367" y="2446985"/>
                        <a:pt x="797789" y="2438645"/>
                        <a:pt x="804363" y="2428210"/>
                      </a:cubicBezTo>
                      <a:cubicBezTo>
                        <a:pt x="810936" y="2417775"/>
                        <a:pt x="816441" y="2403683"/>
                        <a:pt x="820878" y="2385936"/>
                      </a:cubicBezTo>
                      <a:cubicBezTo>
                        <a:pt x="825315" y="2368188"/>
                        <a:pt x="827533" y="2350111"/>
                        <a:pt x="827533" y="2331706"/>
                      </a:cubicBezTo>
                      <a:cubicBezTo>
                        <a:pt x="827533" y="2329734"/>
                        <a:pt x="827451" y="2326776"/>
                        <a:pt x="827287" y="2322832"/>
                      </a:cubicBezTo>
                      <a:cubicBezTo>
                        <a:pt x="818413" y="2336965"/>
                        <a:pt x="806293" y="2348427"/>
                        <a:pt x="790929" y="2357219"/>
                      </a:cubicBezTo>
                      <a:cubicBezTo>
                        <a:pt x="775564" y="2366010"/>
                        <a:pt x="758925" y="2370406"/>
                        <a:pt x="741013" y="2370406"/>
                      </a:cubicBezTo>
                      <a:cubicBezTo>
                        <a:pt x="711105" y="2370406"/>
                        <a:pt x="685798" y="2359560"/>
                        <a:pt x="665092" y="2337869"/>
                      </a:cubicBezTo>
                      <a:cubicBezTo>
                        <a:pt x="644386" y="2316177"/>
                        <a:pt x="634033" y="2287583"/>
                        <a:pt x="634033" y="2252088"/>
                      </a:cubicBezTo>
                      <a:cubicBezTo>
                        <a:pt x="634033" y="2215442"/>
                        <a:pt x="644838" y="2185945"/>
                        <a:pt x="666448" y="2163596"/>
                      </a:cubicBezTo>
                      <a:cubicBezTo>
                        <a:pt x="688057" y="2141247"/>
                        <a:pt x="715131" y="2130072"/>
                        <a:pt x="747668" y="2130072"/>
                      </a:cubicBezTo>
                      <a:close/>
                      <a:moveTo>
                        <a:pt x="1552575" y="1936750"/>
                      </a:moveTo>
                      <a:lnTo>
                        <a:pt x="1562100" y="1939925"/>
                      </a:lnTo>
                      <a:lnTo>
                        <a:pt x="2228850" y="2241550"/>
                      </a:lnTo>
                      <a:lnTo>
                        <a:pt x="2247900" y="2225675"/>
                      </a:lnTo>
                      <a:lnTo>
                        <a:pt x="2266950" y="2212975"/>
                      </a:lnTo>
                      <a:lnTo>
                        <a:pt x="2289175" y="2206625"/>
                      </a:lnTo>
                      <a:lnTo>
                        <a:pt x="2314575" y="2203450"/>
                      </a:lnTo>
                      <a:lnTo>
                        <a:pt x="2336800" y="2206625"/>
                      </a:lnTo>
                      <a:lnTo>
                        <a:pt x="2359025" y="2212975"/>
                      </a:lnTo>
                      <a:lnTo>
                        <a:pt x="2378075" y="2222500"/>
                      </a:lnTo>
                      <a:lnTo>
                        <a:pt x="2393950" y="2235200"/>
                      </a:lnTo>
                      <a:lnTo>
                        <a:pt x="2406650" y="2251075"/>
                      </a:lnTo>
                      <a:lnTo>
                        <a:pt x="2419350" y="2270125"/>
                      </a:lnTo>
                      <a:lnTo>
                        <a:pt x="2425700" y="2292350"/>
                      </a:lnTo>
                      <a:lnTo>
                        <a:pt x="2425700" y="2314575"/>
                      </a:lnTo>
                      <a:lnTo>
                        <a:pt x="2425700" y="2336800"/>
                      </a:lnTo>
                      <a:lnTo>
                        <a:pt x="2419350" y="2359025"/>
                      </a:lnTo>
                      <a:lnTo>
                        <a:pt x="2406650" y="2378075"/>
                      </a:lnTo>
                      <a:lnTo>
                        <a:pt x="2393950" y="2393950"/>
                      </a:lnTo>
                      <a:lnTo>
                        <a:pt x="2378075" y="2406650"/>
                      </a:lnTo>
                      <a:lnTo>
                        <a:pt x="2359025" y="2419350"/>
                      </a:lnTo>
                      <a:lnTo>
                        <a:pt x="2336800" y="2425700"/>
                      </a:lnTo>
                      <a:lnTo>
                        <a:pt x="2330450" y="2425700"/>
                      </a:lnTo>
                      <a:lnTo>
                        <a:pt x="2330450" y="3467100"/>
                      </a:lnTo>
                      <a:lnTo>
                        <a:pt x="2327275" y="3470275"/>
                      </a:lnTo>
                      <a:lnTo>
                        <a:pt x="2324100" y="3473450"/>
                      </a:lnTo>
                      <a:lnTo>
                        <a:pt x="2320925" y="3476625"/>
                      </a:lnTo>
                      <a:lnTo>
                        <a:pt x="2314575" y="3476625"/>
                      </a:lnTo>
                      <a:lnTo>
                        <a:pt x="2308225" y="3476625"/>
                      </a:lnTo>
                      <a:lnTo>
                        <a:pt x="2305050" y="3473450"/>
                      </a:lnTo>
                      <a:lnTo>
                        <a:pt x="2301875" y="3470275"/>
                      </a:lnTo>
                      <a:lnTo>
                        <a:pt x="2301875" y="3467100"/>
                      </a:lnTo>
                      <a:lnTo>
                        <a:pt x="2301875" y="2425700"/>
                      </a:lnTo>
                      <a:lnTo>
                        <a:pt x="2292350" y="2425700"/>
                      </a:lnTo>
                      <a:lnTo>
                        <a:pt x="2270125" y="2416175"/>
                      </a:lnTo>
                      <a:lnTo>
                        <a:pt x="2251075" y="2406650"/>
                      </a:lnTo>
                      <a:lnTo>
                        <a:pt x="2232025" y="2390775"/>
                      </a:lnTo>
                      <a:lnTo>
                        <a:pt x="1098550" y="2882900"/>
                      </a:lnTo>
                      <a:lnTo>
                        <a:pt x="1089025" y="2886075"/>
                      </a:lnTo>
                      <a:lnTo>
                        <a:pt x="1076325" y="2882900"/>
                      </a:lnTo>
                      <a:lnTo>
                        <a:pt x="1066800" y="2873375"/>
                      </a:lnTo>
                      <a:lnTo>
                        <a:pt x="1060450" y="2863850"/>
                      </a:lnTo>
                      <a:lnTo>
                        <a:pt x="1057275" y="2851150"/>
                      </a:lnTo>
                      <a:lnTo>
                        <a:pt x="1057275" y="2838450"/>
                      </a:lnTo>
                      <a:lnTo>
                        <a:pt x="1063625" y="2828925"/>
                      </a:lnTo>
                      <a:lnTo>
                        <a:pt x="1069975" y="2819400"/>
                      </a:lnTo>
                      <a:lnTo>
                        <a:pt x="2203450" y="2330450"/>
                      </a:lnTo>
                      <a:lnTo>
                        <a:pt x="2203450" y="2314575"/>
                      </a:lnTo>
                      <a:lnTo>
                        <a:pt x="2203450" y="2305050"/>
                      </a:lnTo>
                      <a:lnTo>
                        <a:pt x="1533525" y="2003425"/>
                      </a:lnTo>
                      <a:lnTo>
                        <a:pt x="1527175" y="1993900"/>
                      </a:lnTo>
                      <a:lnTo>
                        <a:pt x="1520825" y="1984375"/>
                      </a:lnTo>
                      <a:lnTo>
                        <a:pt x="1520825" y="1971675"/>
                      </a:lnTo>
                      <a:lnTo>
                        <a:pt x="1524000" y="1958975"/>
                      </a:lnTo>
                      <a:lnTo>
                        <a:pt x="1530350" y="1949450"/>
                      </a:lnTo>
                      <a:lnTo>
                        <a:pt x="1539875" y="1939925"/>
                      </a:lnTo>
                      <a:lnTo>
                        <a:pt x="1552575" y="1936750"/>
                      </a:lnTo>
                      <a:close/>
                      <a:moveTo>
                        <a:pt x="1093997" y="1385750"/>
                      </a:moveTo>
                      <a:cubicBezTo>
                        <a:pt x="1073620" y="1385750"/>
                        <a:pt x="1057352" y="1394378"/>
                        <a:pt x="1045191" y="1411632"/>
                      </a:cubicBezTo>
                      <a:cubicBezTo>
                        <a:pt x="1029908" y="1433653"/>
                        <a:pt x="1022267" y="1474325"/>
                        <a:pt x="1022267" y="1533648"/>
                      </a:cubicBezTo>
                      <a:cubicBezTo>
                        <a:pt x="1022267" y="1592972"/>
                        <a:pt x="1029210" y="1632452"/>
                        <a:pt x="1043096" y="1652090"/>
                      </a:cubicBezTo>
                      <a:cubicBezTo>
                        <a:pt x="1056982" y="1671727"/>
                        <a:pt x="1074113" y="1681546"/>
                        <a:pt x="1094490" y="1681546"/>
                      </a:cubicBezTo>
                      <a:cubicBezTo>
                        <a:pt x="1114867" y="1681546"/>
                        <a:pt x="1131999" y="1671686"/>
                        <a:pt x="1145885" y="1651966"/>
                      </a:cubicBezTo>
                      <a:cubicBezTo>
                        <a:pt x="1159771" y="1632247"/>
                        <a:pt x="1166714" y="1592807"/>
                        <a:pt x="1166714" y="1533648"/>
                      </a:cubicBezTo>
                      <a:cubicBezTo>
                        <a:pt x="1166714" y="1474160"/>
                        <a:pt x="1159771" y="1434639"/>
                        <a:pt x="1145885" y="1415083"/>
                      </a:cubicBezTo>
                      <a:cubicBezTo>
                        <a:pt x="1131999" y="1395528"/>
                        <a:pt x="1114703" y="1385750"/>
                        <a:pt x="1093997" y="1385750"/>
                      </a:cubicBezTo>
                      <a:close/>
                      <a:moveTo>
                        <a:pt x="3668996" y="1349022"/>
                      </a:moveTo>
                      <a:cubicBezTo>
                        <a:pt x="3703670" y="1349022"/>
                        <a:pt x="3731113" y="1358636"/>
                        <a:pt x="3751326" y="1377862"/>
                      </a:cubicBezTo>
                      <a:cubicBezTo>
                        <a:pt x="3771538" y="1397089"/>
                        <a:pt x="3781645" y="1420917"/>
                        <a:pt x="3781645" y="1449346"/>
                      </a:cubicBezTo>
                      <a:cubicBezTo>
                        <a:pt x="3781645" y="1463807"/>
                        <a:pt x="3778687" y="1478022"/>
                        <a:pt x="3772771" y="1491990"/>
                      </a:cubicBezTo>
                      <a:cubicBezTo>
                        <a:pt x="3766855" y="1505958"/>
                        <a:pt x="3757036" y="1520666"/>
                        <a:pt x="3743315" y="1536113"/>
                      </a:cubicBezTo>
                      <a:cubicBezTo>
                        <a:pt x="3729593" y="1551560"/>
                        <a:pt x="3706792" y="1572759"/>
                        <a:pt x="3674912" y="1599709"/>
                      </a:cubicBezTo>
                      <a:cubicBezTo>
                        <a:pt x="3648290" y="1622058"/>
                        <a:pt x="3631200" y="1637218"/>
                        <a:pt x="3623640" y="1645188"/>
                      </a:cubicBezTo>
                      <a:cubicBezTo>
                        <a:pt x="3616081" y="1653158"/>
                        <a:pt x="3609837" y="1661169"/>
                        <a:pt x="3604907" y="1669221"/>
                      </a:cubicBezTo>
                      <a:lnTo>
                        <a:pt x="3782138" y="1669221"/>
                      </a:lnTo>
                      <a:lnTo>
                        <a:pt x="3782138" y="1711865"/>
                      </a:lnTo>
                      <a:lnTo>
                        <a:pt x="3543283" y="1711865"/>
                      </a:lnTo>
                      <a:cubicBezTo>
                        <a:pt x="3542954" y="1701184"/>
                        <a:pt x="3544679" y="1690913"/>
                        <a:pt x="3548459" y="1681053"/>
                      </a:cubicBezTo>
                      <a:cubicBezTo>
                        <a:pt x="3554539" y="1664784"/>
                        <a:pt x="3564276" y="1648762"/>
                        <a:pt x="3577669" y="1632986"/>
                      </a:cubicBezTo>
                      <a:cubicBezTo>
                        <a:pt x="3591062" y="1617210"/>
                        <a:pt x="3610412" y="1598970"/>
                        <a:pt x="3635719" y="1578264"/>
                      </a:cubicBezTo>
                      <a:cubicBezTo>
                        <a:pt x="3674994" y="1546055"/>
                        <a:pt x="3701533" y="1520543"/>
                        <a:pt x="3715337" y="1501727"/>
                      </a:cubicBezTo>
                      <a:cubicBezTo>
                        <a:pt x="3729141" y="1482911"/>
                        <a:pt x="3736043" y="1465122"/>
                        <a:pt x="3736043" y="1448360"/>
                      </a:cubicBezTo>
                      <a:cubicBezTo>
                        <a:pt x="3736043" y="1430777"/>
                        <a:pt x="3729757" y="1415946"/>
                        <a:pt x="3717186" y="1403868"/>
                      </a:cubicBezTo>
                      <a:cubicBezTo>
                        <a:pt x="3704615" y="1391789"/>
                        <a:pt x="3688223" y="1385750"/>
                        <a:pt x="3668010" y="1385750"/>
                      </a:cubicBezTo>
                      <a:cubicBezTo>
                        <a:pt x="3646647" y="1385750"/>
                        <a:pt x="3629556" y="1392159"/>
                        <a:pt x="3616739" y="1404977"/>
                      </a:cubicBezTo>
                      <a:cubicBezTo>
                        <a:pt x="3603921" y="1417795"/>
                        <a:pt x="3597430" y="1435542"/>
                        <a:pt x="3597265" y="1458220"/>
                      </a:cubicBezTo>
                      <a:lnTo>
                        <a:pt x="3551663" y="1453537"/>
                      </a:lnTo>
                      <a:cubicBezTo>
                        <a:pt x="3554786" y="1419520"/>
                        <a:pt x="3566535" y="1393597"/>
                        <a:pt x="3586912" y="1375767"/>
                      </a:cubicBezTo>
                      <a:cubicBezTo>
                        <a:pt x="3607289" y="1357937"/>
                        <a:pt x="3634651" y="1349022"/>
                        <a:pt x="3668996" y="1349022"/>
                      </a:cubicBezTo>
                      <a:close/>
                      <a:moveTo>
                        <a:pt x="1094490" y="1349022"/>
                      </a:moveTo>
                      <a:cubicBezTo>
                        <a:pt x="1113881" y="1349022"/>
                        <a:pt x="1130890" y="1352925"/>
                        <a:pt x="1145515" y="1360731"/>
                      </a:cubicBezTo>
                      <a:cubicBezTo>
                        <a:pt x="1160141" y="1368536"/>
                        <a:pt x="1172219" y="1379793"/>
                        <a:pt x="1181750" y="1394501"/>
                      </a:cubicBezTo>
                      <a:cubicBezTo>
                        <a:pt x="1191281" y="1409208"/>
                        <a:pt x="1198758" y="1427121"/>
                        <a:pt x="1204181" y="1448237"/>
                      </a:cubicBezTo>
                      <a:cubicBezTo>
                        <a:pt x="1209604" y="1469354"/>
                        <a:pt x="1212316" y="1497824"/>
                        <a:pt x="1212316" y="1533648"/>
                      </a:cubicBezTo>
                      <a:cubicBezTo>
                        <a:pt x="1212316" y="1576046"/>
                        <a:pt x="1207961" y="1610267"/>
                        <a:pt x="1199251" y="1636314"/>
                      </a:cubicBezTo>
                      <a:cubicBezTo>
                        <a:pt x="1190542" y="1662360"/>
                        <a:pt x="1177519" y="1682491"/>
                        <a:pt x="1160182" y="1696706"/>
                      </a:cubicBezTo>
                      <a:cubicBezTo>
                        <a:pt x="1142845" y="1710920"/>
                        <a:pt x="1120948" y="1718028"/>
                        <a:pt x="1094490" y="1718028"/>
                      </a:cubicBezTo>
                      <a:cubicBezTo>
                        <a:pt x="1059652" y="1718028"/>
                        <a:pt x="1032291" y="1705538"/>
                        <a:pt x="1012407" y="1680560"/>
                      </a:cubicBezTo>
                      <a:cubicBezTo>
                        <a:pt x="988579" y="1650487"/>
                        <a:pt x="976665" y="1601517"/>
                        <a:pt x="976665" y="1533648"/>
                      </a:cubicBezTo>
                      <a:cubicBezTo>
                        <a:pt x="976665" y="1490922"/>
                        <a:pt x="981061" y="1456536"/>
                        <a:pt x="989853" y="1430489"/>
                      </a:cubicBezTo>
                      <a:cubicBezTo>
                        <a:pt x="998644" y="1404443"/>
                        <a:pt x="1011709" y="1384353"/>
                        <a:pt x="1029045" y="1370221"/>
                      </a:cubicBezTo>
                      <a:cubicBezTo>
                        <a:pt x="1046382" y="1356088"/>
                        <a:pt x="1068197" y="1349022"/>
                        <a:pt x="1094490" y="1349022"/>
                      </a:cubicBezTo>
                      <a:close/>
                      <a:moveTo>
                        <a:pt x="838971" y="1349022"/>
                      </a:moveTo>
                      <a:lnTo>
                        <a:pt x="867565" y="1349022"/>
                      </a:lnTo>
                      <a:lnTo>
                        <a:pt x="867565" y="1711865"/>
                      </a:lnTo>
                      <a:lnTo>
                        <a:pt x="823195" y="1711865"/>
                      </a:lnTo>
                      <a:lnTo>
                        <a:pt x="823195" y="1429134"/>
                      </a:lnTo>
                      <a:cubicBezTo>
                        <a:pt x="812514" y="1439322"/>
                        <a:pt x="798505" y="1449511"/>
                        <a:pt x="781168" y="1459699"/>
                      </a:cubicBezTo>
                      <a:cubicBezTo>
                        <a:pt x="763831" y="1469888"/>
                        <a:pt x="748260" y="1477529"/>
                        <a:pt x="734456" y="1482623"/>
                      </a:cubicBezTo>
                      <a:lnTo>
                        <a:pt x="734456" y="1439733"/>
                      </a:lnTo>
                      <a:cubicBezTo>
                        <a:pt x="759270" y="1428065"/>
                        <a:pt x="780962" y="1413933"/>
                        <a:pt x="799532" y="1397335"/>
                      </a:cubicBezTo>
                      <a:cubicBezTo>
                        <a:pt x="818101" y="1380738"/>
                        <a:pt x="831247" y="1364634"/>
                        <a:pt x="838971" y="1349022"/>
                      </a:cubicBezTo>
                      <a:close/>
                      <a:moveTo>
                        <a:pt x="3115715" y="777254"/>
                      </a:moveTo>
                      <a:lnTo>
                        <a:pt x="3144309" y="777254"/>
                      </a:lnTo>
                      <a:lnTo>
                        <a:pt x="3144309" y="1140097"/>
                      </a:lnTo>
                      <a:lnTo>
                        <a:pt x="3099939" y="1140097"/>
                      </a:lnTo>
                      <a:lnTo>
                        <a:pt x="3099939" y="857366"/>
                      </a:lnTo>
                      <a:cubicBezTo>
                        <a:pt x="3089258" y="867554"/>
                        <a:pt x="3075249" y="877743"/>
                        <a:pt x="3057912" y="887931"/>
                      </a:cubicBezTo>
                      <a:cubicBezTo>
                        <a:pt x="3040575" y="898120"/>
                        <a:pt x="3025004" y="905761"/>
                        <a:pt x="3011200" y="910855"/>
                      </a:cubicBezTo>
                      <a:lnTo>
                        <a:pt x="3011200" y="867965"/>
                      </a:lnTo>
                      <a:cubicBezTo>
                        <a:pt x="3036014" y="856297"/>
                        <a:pt x="3057706" y="842165"/>
                        <a:pt x="3076276" y="825568"/>
                      </a:cubicBezTo>
                      <a:cubicBezTo>
                        <a:pt x="3094845" y="808970"/>
                        <a:pt x="3107991" y="792866"/>
                        <a:pt x="3115715" y="777254"/>
                      </a:cubicBezTo>
                      <a:close/>
                      <a:moveTo>
                        <a:pt x="1667915" y="777254"/>
                      </a:moveTo>
                      <a:lnTo>
                        <a:pt x="1696508" y="777254"/>
                      </a:lnTo>
                      <a:lnTo>
                        <a:pt x="1696508" y="1140097"/>
                      </a:lnTo>
                      <a:lnTo>
                        <a:pt x="1652139" y="1140097"/>
                      </a:lnTo>
                      <a:lnTo>
                        <a:pt x="1652139" y="857366"/>
                      </a:lnTo>
                      <a:cubicBezTo>
                        <a:pt x="1641457" y="867554"/>
                        <a:pt x="1627448" y="877743"/>
                        <a:pt x="1610111" y="887931"/>
                      </a:cubicBezTo>
                      <a:cubicBezTo>
                        <a:pt x="1592774" y="898120"/>
                        <a:pt x="1577204" y="905761"/>
                        <a:pt x="1563400" y="910856"/>
                      </a:cubicBezTo>
                      <a:lnTo>
                        <a:pt x="1563400" y="867965"/>
                      </a:lnTo>
                      <a:cubicBezTo>
                        <a:pt x="1588214" y="856297"/>
                        <a:pt x="1609906" y="842165"/>
                        <a:pt x="1628475" y="825568"/>
                      </a:cubicBezTo>
                      <a:cubicBezTo>
                        <a:pt x="1647045" y="808970"/>
                        <a:pt x="1660191" y="792866"/>
                        <a:pt x="1667915" y="777254"/>
                      </a:cubicBezTo>
                      <a:close/>
                      <a:moveTo>
                        <a:pt x="1429790" y="777254"/>
                      </a:moveTo>
                      <a:lnTo>
                        <a:pt x="1458383" y="777254"/>
                      </a:lnTo>
                      <a:lnTo>
                        <a:pt x="1458383" y="1140097"/>
                      </a:lnTo>
                      <a:lnTo>
                        <a:pt x="1414014" y="1140097"/>
                      </a:lnTo>
                      <a:lnTo>
                        <a:pt x="1414014" y="857366"/>
                      </a:lnTo>
                      <a:cubicBezTo>
                        <a:pt x="1403332" y="867554"/>
                        <a:pt x="1389323" y="877743"/>
                        <a:pt x="1371986" y="887931"/>
                      </a:cubicBezTo>
                      <a:cubicBezTo>
                        <a:pt x="1354649" y="898120"/>
                        <a:pt x="1339079" y="905761"/>
                        <a:pt x="1325275" y="910856"/>
                      </a:cubicBezTo>
                      <a:lnTo>
                        <a:pt x="1325275" y="867965"/>
                      </a:lnTo>
                      <a:cubicBezTo>
                        <a:pt x="1350089" y="856297"/>
                        <a:pt x="1371781" y="842165"/>
                        <a:pt x="1390350" y="825568"/>
                      </a:cubicBezTo>
                      <a:cubicBezTo>
                        <a:pt x="1408919" y="808970"/>
                        <a:pt x="1422066" y="792866"/>
                        <a:pt x="1429790" y="777254"/>
                      </a:cubicBezTo>
                      <a:close/>
                      <a:moveTo>
                        <a:pt x="2449527" y="567973"/>
                      </a:moveTo>
                      <a:cubicBezTo>
                        <a:pt x="2484201" y="567973"/>
                        <a:pt x="2511644" y="577587"/>
                        <a:pt x="2531857" y="596813"/>
                      </a:cubicBezTo>
                      <a:cubicBezTo>
                        <a:pt x="2552070" y="616040"/>
                        <a:pt x="2562176" y="639868"/>
                        <a:pt x="2562176" y="668297"/>
                      </a:cubicBezTo>
                      <a:cubicBezTo>
                        <a:pt x="2562176" y="682759"/>
                        <a:pt x="2559218" y="696973"/>
                        <a:pt x="2553302" y="710941"/>
                      </a:cubicBezTo>
                      <a:cubicBezTo>
                        <a:pt x="2547386" y="724909"/>
                        <a:pt x="2537568" y="739617"/>
                        <a:pt x="2523846" y="755064"/>
                      </a:cubicBezTo>
                      <a:cubicBezTo>
                        <a:pt x="2510124" y="770511"/>
                        <a:pt x="2487323" y="791710"/>
                        <a:pt x="2455443" y="818660"/>
                      </a:cubicBezTo>
                      <a:cubicBezTo>
                        <a:pt x="2428822" y="841009"/>
                        <a:pt x="2411731" y="856169"/>
                        <a:pt x="2404172" y="864139"/>
                      </a:cubicBezTo>
                      <a:cubicBezTo>
                        <a:pt x="2396613" y="872109"/>
                        <a:pt x="2390368" y="880120"/>
                        <a:pt x="2385438" y="888172"/>
                      </a:cubicBezTo>
                      <a:lnTo>
                        <a:pt x="2562669" y="888172"/>
                      </a:lnTo>
                      <a:lnTo>
                        <a:pt x="2562669" y="930816"/>
                      </a:lnTo>
                      <a:lnTo>
                        <a:pt x="2323814" y="930816"/>
                      </a:lnTo>
                      <a:cubicBezTo>
                        <a:pt x="2323485" y="920135"/>
                        <a:pt x="2325211" y="909864"/>
                        <a:pt x="2328990" y="900004"/>
                      </a:cubicBezTo>
                      <a:cubicBezTo>
                        <a:pt x="2335071" y="883735"/>
                        <a:pt x="2344807" y="867713"/>
                        <a:pt x="2358200" y="851937"/>
                      </a:cubicBezTo>
                      <a:cubicBezTo>
                        <a:pt x="2371593" y="836161"/>
                        <a:pt x="2390943" y="817921"/>
                        <a:pt x="2416250" y="797215"/>
                      </a:cubicBezTo>
                      <a:cubicBezTo>
                        <a:pt x="2455525" y="765006"/>
                        <a:pt x="2482065" y="739494"/>
                        <a:pt x="2495869" y="720678"/>
                      </a:cubicBezTo>
                      <a:cubicBezTo>
                        <a:pt x="2509672" y="701862"/>
                        <a:pt x="2516574" y="684073"/>
                        <a:pt x="2516574" y="667311"/>
                      </a:cubicBezTo>
                      <a:cubicBezTo>
                        <a:pt x="2516574" y="649728"/>
                        <a:pt x="2510289" y="634897"/>
                        <a:pt x="2497717" y="622819"/>
                      </a:cubicBezTo>
                      <a:cubicBezTo>
                        <a:pt x="2485146" y="610740"/>
                        <a:pt x="2468754" y="604701"/>
                        <a:pt x="2448541" y="604701"/>
                      </a:cubicBezTo>
                      <a:cubicBezTo>
                        <a:pt x="2427178" y="604701"/>
                        <a:pt x="2410088" y="611110"/>
                        <a:pt x="2397270" y="623928"/>
                      </a:cubicBezTo>
                      <a:cubicBezTo>
                        <a:pt x="2384452" y="636746"/>
                        <a:pt x="2377961" y="654494"/>
                        <a:pt x="2377797" y="677171"/>
                      </a:cubicBezTo>
                      <a:lnTo>
                        <a:pt x="2332195" y="672488"/>
                      </a:lnTo>
                      <a:cubicBezTo>
                        <a:pt x="2335317" y="638471"/>
                        <a:pt x="2347067" y="612548"/>
                        <a:pt x="2367444" y="594718"/>
                      </a:cubicBezTo>
                      <a:cubicBezTo>
                        <a:pt x="2387821" y="576888"/>
                        <a:pt x="2415182" y="567973"/>
                        <a:pt x="2449527" y="567973"/>
                      </a:cubicBezTo>
                      <a:close/>
                      <a:moveTo>
                        <a:pt x="2191790" y="567973"/>
                      </a:moveTo>
                      <a:lnTo>
                        <a:pt x="2220383" y="567973"/>
                      </a:lnTo>
                      <a:lnTo>
                        <a:pt x="2220383" y="930816"/>
                      </a:lnTo>
                      <a:lnTo>
                        <a:pt x="2176014" y="930816"/>
                      </a:lnTo>
                      <a:lnTo>
                        <a:pt x="2176014" y="648084"/>
                      </a:lnTo>
                      <a:cubicBezTo>
                        <a:pt x="2165332" y="658273"/>
                        <a:pt x="2151323" y="668462"/>
                        <a:pt x="2133986" y="678650"/>
                      </a:cubicBezTo>
                      <a:cubicBezTo>
                        <a:pt x="2116649" y="688839"/>
                        <a:pt x="2101079" y="696480"/>
                        <a:pt x="2087275" y="701574"/>
                      </a:cubicBezTo>
                      <a:lnTo>
                        <a:pt x="2087275" y="658684"/>
                      </a:lnTo>
                      <a:cubicBezTo>
                        <a:pt x="2112089" y="647016"/>
                        <a:pt x="2133781" y="632884"/>
                        <a:pt x="2152350" y="616287"/>
                      </a:cubicBezTo>
                      <a:cubicBezTo>
                        <a:pt x="2170919" y="599689"/>
                        <a:pt x="2184066" y="583585"/>
                        <a:pt x="2191790" y="567973"/>
                      </a:cubicBezTo>
                      <a:close/>
                      <a:moveTo>
                        <a:pt x="2298700" y="288925"/>
                      </a:moveTo>
                      <a:lnTo>
                        <a:pt x="2197100" y="292100"/>
                      </a:lnTo>
                      <a:lnTo>
                        <a:pt x="2092325" y="298450"/>
                      </a:lnTo>
                      <a:lnTo>
                        <a:pt x="1993900" y="311150"/>
                      </a:lnTo>
                      <a:lnTo>
                        <a:pt x="1892300" y="330200"/>
                      </a:lnTo>
                      <a:lnTo>
                        <a:pt x="1797050" y="352425"/>
                      </a:lnTo>
                      <a:lnTo>
                        <a:pt x="1701800" y="377825"/>
                      </a:lnTo>
                      <a:lnTo>
                        <a:pt x="1606550" y="409575"/>
                      </a:lnTo>
                      <a:lnTo>
                        <a:pt x="1514475" y="447675"/>
                      </a:lnTo>
                      <a:lnTo>
                        <a:pt x="1425575" y="485775"/>
                      </a:lnTo>
                      <a:lnTo>
                        <a:pt x="1339850" y="530225"/>
                      </a:lnTo>
                      <a:lnTo>
                        <a:pt x="1254125" y="581025"/>
                      </a:lnTo>
                      <a:lnTo>
                        <a:pt x="1174750" y="631825"/>
                      </a:lnTo>
                      <a:lnTo>
                        <a:pt x="1095375" y="688975"/>
                      </a:lnTo>
                      <a:lnTo>
                        <a:pt x="1019175" y="746125"/>
                      </a:lnTo>
                      <a:lnTo>
                        <a:pt x="946150" y="809625"/>
                      </a:lnTo>
                      <a:lnTo>
                        <a:pt x="876300" y="876300"/>
                      </a:lnTo>
                      <a:lnTo>
                        <a:pt x="809625" y="946150"/>
                      </a:lnTo>
                      <a:lnTo>
                        <a:pt x="746125" y="1019175"/>
                      </a:lnTo>
                      <a:lnTo>
                        <a:pt x="685800" y="1095375"/>
                      </a:lnTo>
                      <a:lnTo>
                        <a:pt x="631825" y="1174750"/>
                      </a:lnTo>
                      <a:lnTo>
                        <a:pt x="577850" y="1257300"/>
                      </a:lnTo>
                      <a:lnTo>
                        <a:pt x="530225" y="1339850"/>
                      </a:lnTo>
                      <a:lnTo>
                        <a:pt x="485775" y="1428750"/>
                      </a:lnTo>
                      <a:lnTo>
                        <a:pt x="444500" y="1517650"/>
                      </a:lnTo>
                      <a:lnTo>
                        <a:pt x="409575" y="1609725"/>
                      </a:lnTo>
                      <a:lnTo>
                        <a:pt x="377825" y="1701800"/>
                      </a:lnTo>
                      <a:lnTo>
                        <a:pt x="349250" y="1797050"/>
                      </a:lnTo>
                      <a:lnTo>
                        <a:pt x="327025" y="1895475"/>
                      </a:lnTo>
                      <a:lnTo>
                        <a:pt x="311150" y="1993900"/>
                      </a:lnTo>
                      <a:lnTo>
                        <a:pt x="298450" y="2095500"/>
                      </a:lnTo>
                      <a:lnTo>
                        <a:pt x="288925" y="2197100"/>
                      </a:lnTo>
                      <a:lnTo>
                        <a:pt x="285750" y="2301875"/>
                      </a:lnTo>
                      <a:lnTo>
                        <a:pt x="288925" y="2403475"/>
                      </a:lnTo>
                      <a:lnTo>
                        <a:pt x="298450" y="2505075"/>
                      </a:lnTo>
                      <a:lnTo>
                        <a:pt x="311150" y="2606675"/>
                      </a:lnTo>
                      <a:lnTo>
                        <a:pt x="327025" y="2705100"/>
                      </a:lnTo>
                      <a:lnTo>
                        <a:pt x="349250" y="2803525"/>
                      </a:lnTo>
                      <a:lnTo>
                        <a:pt x="377825" y="2898775"/>
                      </a:lnTo>
                      <a:lnTo>
                        <a:pt x="409575" y="2990850"/>
                      </a:lnTo>
                      <a:lnTo>
                        <a:pt x="444500" y="3082925"/>
                      </a:lnTo>
                      <a:lnTo>
                        <a:pt x="485775" y="3171825"/>
                      </a:lnTo>
                      <a:lnTo>
                        <a:pt x="530225" y="3260725"/>
                      </a:lnTo>
                      <a:lnTo>
                        <a:pt x="577850" y="3343275"/>
                      </a:lnTo>
                      <a:lnTo>
                        <a:pt x="631825" y="3425825"/>
                      </a:lnTo>
                      <a:lnTo>
                        <a:pt x="685800" y="3505200"/>
                      </a:lnTo>
                      <a:lnTo>
                        <a:pt x="746125" y="3581400"/>
                      </a:lnTo>
                      <a:lnTo>
                        <a:pt x="809625" y="3654425"/>
                      </a:lnTo>
                      <a:lnTo>
                        <a:pt x="876300" y="3724275"/>
                      </a:lnTo>
                      <a:lnTo>
                        <a:pt x="946150" y="3790950"/>
                      </a:lnTo>
                      <a:lnTo>
                        <a:pt x="1019175" y="3854450"/>
                      </a:lnTo>
                      <a:lnTo>
                        <a:pt x="1095375" y="3911600"/>
                      </a:lnTo>
                      <a:lnTo>
                        <a:pt x="1174750" y="3968750"/>
                      </a:lnTo>
                      <a:lnTo>
                        <a:pt x="1254125" y="4022725"/>
                      </a:lnTo>
                      <a:lnTo>
                        <a:pt x="1339850" y="4070350"/>
                      </a:lnTo>
                      <a:lnTo>
                        <a:pt x="1425575" y="4114800"/>
                      </a:lnTo>
                      <a:lnTo>
                        <a:pt x="1514475" y="4156075"/>
                      </a:lnTo>
                      <a:lnTo>
                        <a:pt x="1606550" y="4191000"/>
                      </a:lnTo>
                      <a:lnTo>
                        <a:pt x="1701800" y="4222750"/>
                      </a:lnTo>
                      <a:lnTo>
                        <a:pt x="1797050" y="4248150"/>
                      </a:lnTo>
                      <a:lnTo>
                        <a:pt x="1892300" y="4270375"/>
                      </a:lnTo>
                      <a:lnTo>
                        <a:pt x="1993900" y="4289425"/>
                      </a:lnTo>
                      <a:lnTo>
                        <a:pt x="2092325" y="4302125"/>
                      </a:lnTo>
                      <a:lnTo>
                        <a:pt x="2197100" y="4311650"/>
                      </a:lnTo>
                      <a:lnTo>
                        <a:pt x="2298700" y="4311650"/>
                      </a:lnTo>
                      <a:lnTo>
                        <a:pt x="2403475" y="4311650"/>
                      </a:lnTo>
                      <a:lnTo>
                        <a:pt x="2505075" y="4302125"/>
                      </a:lnTo>
                      <a:lnTo>
                        <a:pt x="2606675" y="4289425"/>
                      </a:lnTo>
                      <a:lnTo>
                        <a:pt x="2705100" y="4270375"/>
                      </a:lnTo>
                      <a:lnTo>
                        <a:pt x="2803525" y="4248150"/>
                      </a:lnTo>
                      <a:lnTo>
                        <a:pt x="2898775" y="4222750"/>
                      </a:lnTo>
                      <a:lnTo>
                        <a:pt x="2990850" y="4191000"/>
                      </a:lnTo>
                      <a:lnTo>
                        <a:pt x="3082925" y="4156075"/>
                      </a:lnTo>
                      <a:lnTo>
                        <a:pt x="3171825" y="4114800"/>
                      </a:lnTo>
                      <a:lnTo>
                        <a:pt x="3257550" y="4070350"/>
                      </a:lnTo>
                      <a:lnTo>
                        <a:pt x="3343275" y="4022725"/>
                      </a:lnTo>
                      <a:lnTo>
                        <a:pt x="3425825" y="3968750"/>
                      </a:lnTo>
                      <a:lnTo>
                        <a:pt x="3502025" y="3911600"/>
                      </a:lnTo>
                      <a:lnTo>
                        <a:pt x="3578225" y="3854450"/>
                      </a:lnTo>
                      <a:lnTo>
                        <a:pt x="3651250" y="3790950"/>
                      </a:lnTo>
                      <a:lnTo>
                        <a:pt x="3721100" y="3724275"/>
                      </a:lnTo>
                      <a:lnTo>
                        <a:pt x="3787775" y="3654425"/>
                      </a:lnTo>
                      <a:lnTo>
                        <a:pt x="3851275" y="3581400"/>
                      </a:lnTo>
                      <a:lnTo>
                        <a:pt x="3911600" y="3505200"/>
                      </a:lnTo>
                      <a:lnTo>
                        <a:pt x="3968750" y="3425825"/>
                      </a:lnTo>
                      <a:lnTo>
                        <a:pt x="4019550" y="3343275"/>
                      </a:lnTo>
                      <a:lnTo>
                        <a:pt x="4067175" y="3260725"/>
                      </a:lnTo>
                      <a:lnTo>
                        <a:pt x="4111625" y="3171825"/>
                      </a:lnTo>
                      <a:lnTo>
                        <a:pt x="4152900" y="3082925"/>
                      </a:lnTo>
                      <a:lnTo>
                        <a:pt x="4187825" y="2990850"/>
                      </a:lnTo>
                      <a:lnTo>
                        <a:pt x="4219575" y="2898775"/>
                      </a:lnTo>
                      <a:lnTo>
                        <a:pt x="4248150" y="2803525"/>
                      </a:lnTo>
                      <a:lnTo>
                        <a:pt x="4270375" y="2705100"/>
                      </a:lnTo>
                      <a:lnTo>
                        <a:pt x="4289425" y="2606675"/>
                      </a:lnTo>
                      <a:lnTo>
                        <a:pt x="4302125" y="2505075"/>
                      </a:lnTo>
                      <a:lnTo>
                        <a:pt x="4308475" y="2403475"/>
                      </a:lnTo>
                      <a:lnTo>
                        <a:pt x="4311650" y="2301875"/>
                      </a:lnTo>
                      <a:lnTo>
                        <a:pt x="4308475" y="2197100"/>
                      </a:lnTo>
                      <a:lnTo>
                        <a:pt x="4302125" y="2095500"/>
                      </a:lnTo>
                      <a:lnTo>
                        <a:pt x="4289425" y="1993900"/>
                      </a:lnTo>
                      <a:lnTo>
                        <a:pt x="4270375" y="1895475"/>
                      </a:lnTo>
                      <a:lnTo>
                        <a:pt x="4248150" y="1797050"/>
                      </a:lnTo>
                      <a:lnTo>
                        <a:pt x="4219575" y="1701800"/>
                      </a:lnTo>
                      <a:lnTo>
                        <a:pt x="4187825" y="1609725"/>
                      </a:lnTo>
                      <a:lnTo>
                        <a:pt x="4152900" y="1517650"/>
                      </a:lnTo>
                      <a:lnTo>
                        <a:pt x="4111625" y="1428750"/>
                      </a:lnTo>
                      <a:lnTo>
                        <a:pt x="4067175" y="1339850"/>
                      </a:lnTo>
                      <a:lnTo>
                        <a:pt x="4019550" y="1257300"/>
                      </a:lnTo>
                      <a:lnTo>
                        <a:pt x="3968750" y="1174750"/>
                      </a:lnTo>
                      <a:lnTo>
                        <a:pt x="3911600" y="1095375"/>
                      </a:lnTo>
                      <a:lnTo>
                        <a:pt x="3851275" y="1019175"/>
                      </a:lnTo>
                      <a:lnTo>
                        <a:pt x="3787775" y="946150"/>
                      </a:lnTo>
                      <a:lnTo>
                        <a:pt x="3721100" y="876300"/>
                      </a:lnTo>
                      <a:lnTo>
                        <a:pt x="3651250" y="809625"/>
                      </a:lnTo>
                      <a:lnTo>
                        <a:pt x="3578225" y="746125"/>
                      </a:lnTo>
                      <a:lnTo>
                        <a:pt x="3502025" y="688975"/>
                      </a:lnTo>
                      <a:lnTo>
                        <a:pt x="3425825" y="631825"/>
                      </a:lnTo>
                      <a:lnTo>
                        <a:pt x="3343275" y="581025"/>
                      </a:lnTo>
                      <a:lnTo>
                        <a:pt x="3257550" y="530225"/>
                      </a:lnTo>
                      <a:lnTo>
                        <a:pt x="3171825" y="485775"/>
                      </a:lnTo>
                      <a:lnTo>
                        <a:pt x="3082925" y="447675"/>
                      </a:lnTo>
                      <a:lnTo>
                        <a:pt x="2990850" y="409575"/>
                      </a:lnTo>
                      <a:lnTo>
                        <a:pt x="2898775" y="377825"/>
                      </a:lnTo>
                      <a:lnTo>
                        <a:pt x="2803525" y="352425"/>
                      </a:lnTo>
                      <a:lnTo>
                        <a:pt x="2705100" y="330200"/>
                      </a:lnTo>
                      <a:lnTo>
                        <a:pt x="2606675" y="311150"/>
                      </a:lnTo>
                      <a:lnTo>
                        <a:pt x="2505075" y="298450"/>
                      </a:lnTo>
                      <a:lnTo>
                        <a:pt x="2403475" y="292100"/>
                      </a:lnTo>
                      <a:lnTo>
                        <a:pt x="2298700" y="288925"/>
                      </a:lnTo>
                      <a:close/>
                      <a:moveTo>
                        <a:pt x="1146175" y="0"/>
                      </a:moveTo>
                      <a:lnTo>
                        <a:pt x="1285875" y="0"/>
                      </a:lnTo>
                      <a:lnTo>
                        <a:pt x="1454150" y="0"/>
                      </a:lnTo>
                      <a:lnTo>
                        <a:pt x="3175000" y="0"/>
                      </a:lnTo>
                      <a:lnTo>
                        <a:pt x="3343275" y="0"/>
                      </a:lnTo>
                      <a:lnTo>
                        <a:pt x="3482975" y="0"/>
                      </a:lnTo>
                      <a:lnTo>
                        <a:pt x="3562350" y="3175"/>
                      </a:lnTo>
                      <a:lnTo>
                        <a:pt x="3638550" y="9525"/>
                      </a:lnTo>
                      <a:lnTo>
                        <a:pt x="3714750" y="15875"/>
                      </a:lnTo>
                      <a:lnTo>
                        <a:pt x="3787775" y="28575"/>
                      </a:lnTo>
                      <a:lnTo>
                        <a:pt x="3860800" y="44450"/>
                      </a:lnTo>
                      <a:lnTo>
                        <a:pt x="3933825" y="63500"/>
                      </a:lnTo>
                      <a:lnTo>
                        <a:pt x="4003675" y="88900"/>
                      </a:lnTo>
                      <a:lnTo>
                        <a:pt x="4076700" y="120650"/>
                      </a:lnTo>
                      <a:lnTo>
                        <a:pt x="4108450" y="139700"/>
                      </a:lnTo>
                      <a:lnTo>
                        <a:pt x="4143375" y="158750"/>
                      </a:lnTo>
                      <a:lnTo>
                        <a:pt x="4206875" y="203200"/>
                      </a:lnTo>
                      <a:lnTo>
                        <a:pt x="4267200" y="254000"/>
                      </a:lnTo>
                      <a:lnTo>
                        <a:pt x="4324350" y="304800"/>
                      </a:lnTo>
                      <a:lnTo>
                        <a:pt x="4375150" y="361950"/>
                      </a:lnTo>
                      <a:lnTo>
                        <a:pt x="4425950" y="422275"/>
                      </a:lnTo>
                      <a:lnTo>
                        <a:pt x="4470400" y="485775"/>
                      </a:lnTo>
                      <a:lnTo>
                        <a:pt x="4489450" y="517525"/>
                      </a:lnTo>
                      <a:lnTo>
                        <a:pt x="4508500" y="552450"/>
                      </a:lnTo>
                      <a:lnTo>
                        <a:pt x="4540250" y="622300"/>
                      </a:lnTo>
                      <a:lnTo>
                        <a:pt x="4565650" y="695325"/>
                      </a:lnTo>
                      <a:lnTo>
                        <a:pt x="4584700" y="768350"/>
                      </a:lnTo>
                      <a:lnTo>
                        <a:pt x="4600575" y="841375"/>
                      </a:lnTo>
                      <a:lnTo>
                        <a:pt x="4613275" y="914400"/>
                      </a:lnTo>
                      <a:lnTo>
                        <a:pt x="4619625" y="990600"/>
                      </a:lnTo>
                      <a:lnTo>
                        <a:pt x="4625975" y="1066800"/>
                      </a:lnTo>
                      <a:lnTo>
                        <a:pt x="4625975" y="1146175"/>
                      </a:lnTo>
                      <a:lnTo>
                        <a:pt x="4629150" y="1282700"/>
                      </a:lnTo>
                      <a:lnTo>
                        <a:pt x="4629150" y="1454150"/>
                      </a:lnTo>
                      <a:lnTo>
                        <a:pt x="4629150" y="3175000"/>
                      </a:lnTo>
                      <a:lnTo>
                        <a:pt x="4629150" y="3343275"/>
                      </a:lnTo>
                      <a:lnTo>
                        <a:pt x="4625975" y="3482975"/>
                      </a:lnTo>
                      <a:lnTo>
                        <a:pt x="4625975" y="3562350"/>
                      </a:lnTo>
                      <a:lnTo>
                        <a:pt x="4619625" y="3638550"/>
                      </a:lnTo>
                      <a:lnTo>
                        <a:pt x="4613275" y="3714750"/>
                      </a:lnTo>
                      <a:lnTo>
                        <a:pt x="4600575" y="3787775"/>
                      </a:lnTo>
                      <a:lnTo>
                        <a:pt x="4584700" y="3860800"/>
                      </a:lnTo>
                      <a:lnTo>
                        <a:pt x="4565650" y="3933825"/>
                      </a:lnTo>
                      <a:lnTo>
                        <a:pt x="4540250" y="4003675"/>
                      </a:lnTo>
                      <a:lnTo>
                        <a:pt x="4508500" y="4073525"/>
                      </a:lnTo>
                      <a:lnTo>
                        <a:pt x="4489450" y="4108450"/>
                      </a:lnTo>
                      <a:lnTo>
                        <a:pt x="4470400" y="4143375"/>
                      </a:lnTo>
                      <a:lnTo>
                        <a:pt x="4425950" y="4206875"/>
                      </a:lnTo>
                      <a:lnTo>
                        <a:pt x="4375150" y="4267200"/>
                      </a:lnTo>
                      <a:lnTo>
                        <a:pt x="4324350" y="4324350"/>
                      </a:lnTo>
                      <a:lnTo>
                        <a:pt x="4267200" y="4375150"/>
                      </a:lnTo>
                      <a:lnTo>
                        <a:pt x="4206875" y="4425950"/>
                      </a:lnTo>
                      <a:lnTo>
                        <a:pt x="4143375" y="4470400"/>
                      </a:lnTo>
                      <a:lnTo>
                        <a:pt x="4108450" y="4489450"/>
                      </a:lnTo>
                      <a:lnTo>
                        <a:pt x="4076700" y="4508500"/>
                      </a:lnTo>
                      <a:lnTo>
                        <a:pt x="4003675" y="4540250"/>
                      </a:lnTo>
                      <a:lnTo>
                        <a:pt x="3933825" y="4565650"/>
                      </a:lnTo>
                      <a:lnTo>
                        <a:pt x="3860800" y="4584700"/>
                      </a:lnTo>
                      <a:lnTo>
                        <a:pt x="3787775" y="4600575"/>
                      </a:lnTo>
                      <a:lnTo>
                        <a:pt x="3714750" y="4613275"/>
                      </a:lnTo>
                      <a:lnTo>
                        <a:pt x="3638550" y="4619625"/>
                      </a:lnTo>
                      <a:lnTo>
                        <a:pt x="3562350" y="4625975"/>
                      </a:lnTo>
                      <a:lnTo>
                        <a:pt x="3482975" y="4625975"/>
                      </a:lnTo>
                      <a:lnTo>
                        <a:pt x="3343275" y="4629150"/>
                      </a:lnTo>
                      <a:lnTo>
                        <a:pt x="3175000" y="4629150"/>
                      </a:lnTo>
                      <a:lnTo>
                        <a:pt x="1454150" y="4629150"/>
                      </a:lnTo>
                      <a:lnTo>
                        <a:pt x="1285875" y="4629150"/>
                      </a:lnTo>
                      <a:lnTo>
                        <a:pt x="1146175" y="4625975"/>
                      </a:lnTo>
                      <a:lnTo>
                        <a:pt x="1066800" y="4625975"/>
                      </a:lnTo>
                      <a:lnTo>
                        <a:pt x="990600" y="4619625"/>
                      </a:lnTo>
                      <a:lnTo>
                        <a:pt x="914400" y="4613275"/>
                      </a:lnTo>
                      <a:lnTo>
                        <a:pt x="841375" y="4600575"/>
                      </a:lnTo>
                      <a:lnTo>
                        <a:pt x="768350" y="4584700"/>
                      </a:lnTo>
                      <a:lnTo>
                        <a:pt x="695325" y="4565650"/>
                      </a:lnTo>
                      <a:lnTo>
                        <a:pt x="625475" y="4540250"/>
                      </a:lnTo>
                      <a:lnTo>
                        <a:pt x="555625" y="4508500"/>
                      </a:lnTo>
                      <a:lnTo>
                        <a:pt x="520700" y="4489450"/>
                      </a:lnTo>
                      <a:lnTo>
                        <a:pt x="485775" y="4470400"/>
                      </a:lnTo>
                      <a:lnTo>
                        <a:pt x="422275" y="4425950"/>
                      </a:lnTo>
                      <a:lnTo>
                        <a:pt x="361950" y="4375150"/>
                      </a:lnTo>
                      <a:lnTo>
                        <a:pt x="304800" y="4324350"/>
                      </a:lnTo>
                      <a:lnTo>
                        <a:pt x="254000" y="4267200"/>
                      </a:lnTo>
                      <a:lnTo>
                        <a:pt x="203200" y="4206875"/>
                      </a:lnTo>
                      <a:lnTo>
                        <a:pt x="158750" y="4143375"/>
                      </a:lnTo>
                      <a:lnTo>
                        <a:pt x="139700" y="4108450"/>
                      </a:lnTo>
                      <a:lnTo>
                        <a:pt x="120650" y="4073525"/>
                      </a:lnTo>
                      <a:lnTo>
                        <a:pt x="88900" y="4003675"/>
                      </a:lnTo>
                      <a:lnTo>
                        <a:pt x="63500" y="3933825"/>
                      </a:lnTo>
                      <a:lnTo>
                        <a:pt x="44450" y="3860800"/>
                      </a:lnTo>
                      <a:lnTo>
                        <a:pt x="28575" y="3787775"/>
                      </a:lnTo>
                      <a:lnTo>
                        <a:pt x="15875" y="3714750"/>
                      </a:lnTo>
                      <a:lnTo>
                        <a:pt x="9525" y="3638550"/>
                      </a:lnTo>
                      <a:lnTo>
                        <a:pt x="3175" y="3562350"/>
                      </a:lnTo>
                      <a:lnTo>
                        <a:pt x="3175" y="3482975"/>
                      </a:lnTo>
                      <a:lnTo>
                        <a:pt x="0" y="3343275"/>
                      </a:lnTo>
                      <a:lnTo>
                        <a:pt x="0" y="3175000"/>
                      </a:lnTo>
                      <a:lnTo>
                        <a:pt x="0" y="1454150"/>
                      </a:lnTo>
                      <a:lnTo>
                        <a:pt x="0" y="1282700"/>
                      </a:lnTo>
                      <a:lnTo>
                        <a:pt x="3175" y="1146175"/>
                      </a:lnTo>
                      <a:lnTo>
                        <a:pt x="3175" y="1066800"/>
                      </a:lnTo>
                      <a:lnTo>
                        <a:pt x="9525" y="990600"/>
                      </a:lnTo>
                      <a:lnTo>
                        <a:pt x="15875" y="914400"/>
                      </a:lnTo>
                      <a:lnTo>
                        <a:pt x="28575" y="841375"/>
                      </a:lnTo>
                      <a:lnTo>
                        <a:pt x="44450" y="768350"/>
                      </a:lnTo>
                      <a:lnTo>
                        <a:pt x="63500" y="695325"/>
                      </a:lnTo>
                      <a:lnTo>
                        <a:pt x="88900" y="622300"/>
                      </a:lnTo>
                      <a:lnTo>
                        <a:pt x="120650" y="552450"/>
                      </a:lnTo>
                      <a:lnTo>
                        <a:pt x="139700" y="517525"/>
                      </a:lnTo>
                      <a:lnTo>
                        <a:pt x="158750" y="485775"/>
                      </a:lnTo>
                      <a:lnTo>
                        <a:pt x="203200" y="422275"/>
                      </a:lnTo>
                      <a:lnTo>
                        <a:pt x="254000" y="361950"/>
                      </a:lnTo>
                      <a:lnTo>
                        <a:pt x="304800" y="304800"/>
                      </a:lnTo>
                      <a:lnTo>
                        <a:pt x="361950" y="254000"/>
                      </a:lnTo>
                      <a:lnTo>
                        <a:pt x="422275" y="203200"/>
                      </a:lnTo>
                      <a:lnTo>
                        <a:pt x="485775" y="158750"/>
                      </a:lnTo>
                      <a:lnTo>
                        <a:pt x="520700" y="139700"/>
                      </a:lnTo>
                      <a:lnTo>
                        <a:pt x="555625" y="120650"/>
                      </a:lnTo>
                      <a:lnTo>
                        <a:pt x="625475" y="88900"/>
                      </a:lnTo>
                      <a:lnTo>
                        <a:pt x="695325" y="63500"/>
                      </a:lnTo>
                      <a:lnTo>
                        <a:pt x="768350" y="44450"/>
                      </a:lnTo>
                      <a:lnTo>
                        <a:pt x="841375" y="28575"/>
                      </a:lnTo>
                      <a:lnTo>
                        <a:pt x="914400" y="15875"/>
                      </a:lnTo>
                      <a:lnTo>
                        <a:pt x="990600" y="9525"/>
                      </a:lnTo>
                      <a:lnTo>
                        <a:pt x="1066800" y="3175"/>
                      </a:lnTo>
                      <a:lnTo>
                        <a:pt x="11461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  <p:sp>
            <p:nvSpPr>
              <p:cNvPr id="235" name="CustomShape 10"/>
              <p:cNvSpPr/>
              <p:nvPr/>
            </p:nvSpPr>
            <p:spPr>
              <a:xfrm>
                <a:off x="714240" y="4353840"/>
                <a:ext cx="2294280" cy="332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 anchor="b" anchorCtr="1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16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Thingsboard介绍</a:t>
                </a:r>
                <a:endParaRPr lang="en-US" sz="1600" b="0" strike="noStrike" spc="-1">
                  <a:latin typeface="Arial" panose="020B0604020202020204"/>
                </a:endParaRPr>
              </a:p>
            </p:txBody>
          </p:sp>
          <p:sp>
            <p:nvSpPr>
              <p:cNvPr id="236" name="CustomShape 11"/>
              <p:cNvSpPr/>
              <p:nvPr/>
            </p:nvSpPr>
            <p:spPr>
              <a:xfrm>
                <a:off x="714240" y="4692240"/>
                <a:ext cx="2294280" cy="571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Ctr="1">
                <a:normAutofit/>
              </a:bodyPr>
              <a:p>
                <a:pPr algn="ctr">
                  <a:lnSpc>
                    <a:spcPct val="120000"/>
                  </a:lnSpc>
                </a:pPr>
                <a:r>
                  <a:rPr lang="en-US" sz="105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开源物联网平台简介</a:t>
                </a:r>
                <a:endParaRPr lang="en-US" sz="105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237" name="Group 12"/>
            <p:cNvGrpSpPr/>
            <p:nvPr/>
          </p:nvGrpSpPr>
          <p:grpSpPr>
            <a:xfrm>
              <a:off x="3535560" y="3136680"/>
              <a:ext cx="2294280" cy="2126880"/>
              <a:chOff x="3535560" y="3136680"/>
              <a:chExt cx="2294280" cy="2126880"/>
            </a:xfrm>
          </p:grpSpPr>
          <p:grpSp>
            <p:nvGrpSpPr>
              <p:cNvPr id="238" name="Group 13"/>
              <p:cNvGrpSpPr/>
              <p:nvPr/>
            </p:nvGrpSpPr>
            <p:grpSpPr>
              <a:xfrm>
                <a:off x="4116600" y="3136680"/>
                <a:ext cx="1132200" cy="1132200"/>
                <a:chOff x="4116600" y="3136680"/>
                <a:chExt cx="1132200" cy="1132200"/>
              </a:xfrm>
            </p:grpSpPr>
            <p:sp>
              <p:nvSpPr>
                <p:cNvPr id="239" name="CustomShape 14"/>
                <p:cNvSpPr/>
                <p:nvPr/>
              </p:nvSpPr>
              <p:spPr>
                <a:xfrm>
                  <a:off x="4116600" y="3136680"/>
                  <a:ext cx="1132200" cy="1132200"/>
                </a:xfrm>
                <a:prstGeom prst="ellipse">
                  <a:avLst/>
                </a:prstGeom>
                <a:solidFill>
                  <a:srgbClr val="91D8F2"/>
                </a:solidFill>
                <a:ln w="190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240" name="CustomShape 15"/>
                <p:cNvSpPr/>
                <p:nvPr/>
              </p:nvSpPr>
              <p:spPr>
                <a:xfrm>
                  <a:off x="4417560" y="3450600"/>
                  <a:ext cx="530280" cy="50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5585">
                      <a:moveTo>
                        <a:pt x="774" y="374"/>
                      </a:moveTo>
                      <a:lnTo>
                        <a:pt x="774" y="1910"/>
                      </a:lnTo>
                      <a:lnTo>
                        <a:pt x="5107" y="1910"/>
                      </a:lnTo>
                      <a:lnTo>
                        <a:pt x="5107" y="374"/>
                      </a:lnTo>
                      <a:lnTo>
                        <a:pt x="774" y="374"/>
                      </a:lnTo>
                      <a:close/>
                      <a:moveTo>
                        <a:pt x="1597" y="3265"/>
                      </a:moveTo>
                      <a:lnTo>
                        <a:pt x="1597" y="3265"/>
                      </a:lnTo>
                      <a:lnTo>
                        <a:pt x="1591" y="3265"/>
                      </a:lnTo>
                      <a:lnTo>
                        <a:pt x="1587" y="3265"/>
                      </a:lnTo>
                      <a:lnTo>
                        <a:pt x="1586" y="3265"/>
                      </a:lnTo>
                      <a:lnTo>
                        <a:pt x="1581" y="3265"/>
                      </a:lnTo>
                      <a:lnTo>
                        <a:pt x="1576" y="3265"/>
                      </a:lnTo>
                      <a:lnTo>
                        <a:pt x="1571" y="3265"/>
                      </a:lnTo>
                      <a:lnTo>
                        <a:pt x="1570" y="3265"/>
                      </a:lnTo>
                      <a:lnTo>
                        <a:pt x="1566" y="3265"/>
                      </a:lnTo>
                      <a:lnTo>
                        <a:pt x="1560" y="3265"/>
                      </a:lnTo>
                      <a:lnTo>
                        <a:pt x="1555" y="3265"/>
                      </a:lnTo>
                      <a:lnTo>
                        <a:pt x="1550" y="3265"/>
                      </a:lnTo>
                      <a:lnTo>
                        <a:pt x="1545" y="3265"/>
                      </a:lnTo>
                      <a:lnTo>
                        <a:pt x="1540" y="3265"/>
                      </a:lnTo>
                      <a:lnTo>
                        <a:pt x="1539" y="3265"/>
                      </a:lnTo>
                      <a:lnTo>
                        <a:pt x="1535" y="3265"/>
                      </a:lnTo>
                      <a:lnTo>
                        <a:pt x="1529" y="3265"/>
                      </a:lnTo>
                      <a:lnTo>
                        <a:pt x="1525" y="3265"/>
                      </a:lnTo>
                      <a:lnTo>
                        <a:pt x="1524" y="3265"/>
                      </a:lnTo>
                      <a:lnTo>
                        <a:pt x="1519" y="3265"/>
                      </a:lnTo>
                      <a:lnTo>
                        <a:pt x="1514" y="3265"/>
                      </a:lnTo>
                      <a:lnTo>
                        <a:pt x="1509" y="3265"/>
                      </a:lnTo>
                      <a:lnTo>
                        <a:pt x="1508" y="3265"/>
                      </a:lnTo>
                      <a:lnTo>
                        <a:pt x="1504" y="3265"/>
                      </a:lnTo>
                      <a:lnTo>
                        <a:pt x="1498" y="3265"/>
                      </a:lnTo>
                      <a:lnTo>
                        <a:pt x="1494" y="3265"/>
                      </a:lnTo>
                      <a:lnTo>
                        <a:pt x="1493" y="3265"/>
                      </a:lnTo>
                      <a:lnTo>
                        <a:pt x="1488" y="3265"/>
                      </a:lnTo>
                      <a:lnTo>
                        <a:pt x="1483" y="3265"/>
                      </a:lnTo>
                      <a:lnTo>
                        <a:pt x="1478" y="3265"/>
                      </a:lnTo>
                      <a:lnTo>
                        <a:pt x="1477" y="3265"/>
                      </a:lnTo>
                      <a:lnTo>
                        <a:pt x="1473" y="3265"/>
                      </a:lnTo>
                      <a:lnTo>
                        <a:pt x="1467" y="3265"/>
                      </a:lnTo>
                      <a:lnTo>
                        <a:pt x="1463" y="3265"/>
                      </a:lnTo>
                      <a:lnTo>
                        <a:pt x="1462" y="3265"/>
                      </a:lnTo>
                      <a:lnTo>
                        <a:pt x="1457" y="3265"/>
                      </a:lnTo>
                      <a:lnTo>
                        <a:pt x="1452" y="3265"/>
                      </a:lnTo>
                      <a:lnTo>
                        <a:pt x="1446" y="3265"/>
                      </a:lnTo>
                      <a:lnTo>
                        <a:pt x="1442" y="3265"/>
                      </a:lnTo>
                      <a:lnTo>
                        <a:pt x="1266" y="3265"/>
                      </a:lnTo>
                      <a:lnTo>
                        <a:pt x="1345" y="3830"/>
                      </a:lnTo>
                      <a:lnTo>
                        <a:pt x="1294" y="3911"/>
                      </a:lnTo>
                      <a:lnTo>
                        <a:pt x="1345" y="3977"/>
                      </a:lnTo>
                      <a:lnTo>
                        <a:pt x="1117" y="4116"/>
                      </a:lnTo>
                      <a:lnTo>
                        <a:pt x="1112" y="4144"/>
                      </a:lnTo>
                      <a:lnTo>
                        <a:pt x="1106" y="4173"/>
                      </a:lnTo>
                      <a:lnTo>
                        <a:pt x="1103" y="4201"/>
                      </a:lnTo>
                      <a:lnTo>
                        <a:pt x="1099" y="4228"/>
                      </a:lnTo>
                      <a:lnTo>
                        <a:pt x="1097" y="4255"/>
                      </a:lnTo>
                      <a:lnTo>
                        <a:pt x="1096" y="4281"/>
                      </a:lnTo>
                      <a:lnTo>
                        <a:pt x="1096" y="4308"/>
                      </a:lnTo>
                      <a:lnTo>
                        <a:pt x="1096" y="4333"/>
                      </a:lnTo>
                      <a:lnTo>
                        <a:pt x="1097" y="4359"/>
                      </a:lnTo>
                      <a:lnTo>
                        <a:pt x="1098" y="4383"/>
                      </a:lnTo>
                      <a:lnTo>
                        <a:pt x="1100" y="4407"/>
                      </a:lnTo>
                      <a:lnTo>
                        <a:pt x="1104" y="4432"/>
                      </a:lnTo>
                      <a:lnTo>
                        <a:pt x="1112" y="4478"/>
                      </a:lnTo>
                      <a:lnTo>
                        <a:pt x="1121" y="4523"/>
                      </a:lnTo>
                      <a:lnTo>
                        <a:pt x="1133" y="4568"/>
                      </a:lnTo>
                      <a:lnTo>
                        <a:pt x="1147" y="4611"/>
                      </a:lnTo>
                      <a:lnTo>
                        <a:pt x="1162" y="4653"/>
                      </a:lnTo>
                      <a:lnTo>
                        <a:pt x="1179" y="4694"/>
                      </a:lnTo>
                      <a:lnTo>
                        <a:pt x="1198" y="4733"/>
                      </a:lnTo>
                      <a:lnTo>
                        <a:pt x="1218" y="4772"/>
                      </a:lnTo>
                      <a:lnTo>
                        <a:pt x="1238" y="4812"/>
                      </a:lnTo>
                      <a:lnTo>
                        <a:pt x="1259" y="4849"/>
                      </a:lnTo>
                      <a:lnTo>
                        <a:pt x="774" y="4849"/>
                      </a:lnTo>
                      <a:lnTo>
                        <a:pt x="774" y="2135"/>
                      </a:lnTo>
                      <a:lnTo>
                        <a:pt x="2185" y="2135"/>
                      </a:lnTo>
                      <a:lnTo>
                        <a:pt x="2185" y="4849"/>
                      </a:lnTo>
                      <a:lnTo>
                        <a:pt x="1780" y="4849"/>
                      </a:lnTo>
                      <a:lnTo>
                        <a:pt x="1801" y="4812"/>
                      </a:lnTo>
                      <a:lnTo>
                        <a:pt x="1821" y="4772"/>
                      </a:lnTo>
                      <a:lnTo>
                        <a:pt x="1841" y="4733"/>
                      </a:lnTo>
                      <a:lnTo>
                        <a:pt x="1859" y="4694"/>
                      </a:lnTo>
                      <a:lnTo>
                        <a:pt x="1876" y="4653"/>
                      </a:lnTo>
                      <a:lnTo>
                        <a:pt x="1892" y="4611"/>
                      </a:lnTo>
                      <a:lnTo>
                        <a:pt x="1905" y="4568"/>
                      </a:lnTo>
                      <a:lnTo>
                        <a:pt x="1917" y="4523"/>
                      </a:lnTo>
                      <a:lnTo>
                        <a:pt x="1927" y="4478"/>
                      </a:lnTo>
                      <a:lnTo>
                        <a:pt x="1935" y="4432"/>
                      </a:lnTo>
                      <a:lnTo>
                        <a:pt x="1938" y="4407"/>
                      </a:lnTo>
                      <a:lnTo>
                        <a:pt x="1941" y="4383"/>
                      </a:lnTo>
                      <a:lnTo>
                        <a:pt x="1942" y="4359"/>
                      </a:lnTo>
                      <a:lnTo>
                        <a:pt x="1943" y="4333"/>
                      </a:lnTo>
                      <a:lnTo>
                        <a:pt x="1943" y="4308"/>
                      </a:lnTo>
                      <a:lnTo>
                        <a:pt x="1942" y="4281"/>
                      </a:lnTo>
                      <a:lnTo>
                        <a:pt x="1941" y="4255"/>
                      </a:lnTo>
                      <a:lnTo>
                        <a:pt x="1938" y="4228"/>
                      </a:lnTo>
                      <a:lnTo>
                        <a:pt x="1936" y="4201"/>
                      </a:lnTo>
                      <a:lnTo>
                        <a:pt x="1932" y="4173"/>
                      </a:lnTo>
                      <a:lnTo>
                        <a:pt x="1927" y="4144"/>
                      </a:lnTo>
                      <a:lnTo>
                        <a:pt x="1922" y="4116"/>
                      </a:lnTo>
                      <a:lnTo>
                        <a:pt x="1694" y="3977"/>
                      </a:lnTo>
                      <a:lnTo>
                        <a:pt x="1745" y="3911"/>
                      </a:lnTo>
                      <a:lnTo>
                        <a:pt x="1694" y="3830"/>
                      </a:lnTo>
                      <a:lnTo>
                        <a:pt x="1771" y="3265"/>
                      </a:lnTo>
                      <a:lnTo>
                        <a:pt x="1597" y="3265"/>
                      </a:lnTo>
                      <a:close/>
                      <a:moveTo>
                        <a:pt x="4819" y="863"/>
                      </a:moveTo>
                      <a:lnTo>
                        <a:pt x="4819" y="1057"/>
                      </a:lnTo>
                      <a:lnTo>
                        <a:pt x="3585" y="1057"/>
                      </a:lnTo>
                      <a:lnTo>
                        <a:pt x="3585" y="863"/>
                      </a:lnTo>
                      <a:lnTo>
                        <a:pt x="4819" y="863"/>
                      </a:lnTo>
                      <a:close/>
                      <a:moveTo>
                        <a:pt x="5002" y="1108"/>
                      </a:moveTo>
                      <a:lnTo>
                        <a:pt x="5002" y="1379"/>
                      </a:lnTo>
                      <a:lnTo>
                        <a:pt x="3769" y="1379"/>
                      </a:lnTo>
                      <a:lnTo>
                        <a:pt x="3769" y="1108"/>
                      </a:lnTo>
                      <a:lnTo>
                        <a:pt x="5002" y="1108"/>
                      </a:lnTo>
                      <a:close/>
                      <a:moveTo>
                        <a:pt x="4891" y="1429"/>
                      </a:moveTo>
                      <a:lnTo>
                        <a:pt x="4891" y="1623"/>
                      </a:lnTo>
                      <a:lnTo>
                        <a:pt x="3657" y="1623"/>
                      </a:lnTo>
                      <a:lnTo>
                        <a:pt x="3657" y="1429"/>
                      </a:lnTo>
                      <a:lnTo>
                        <a:pt x="4891" y="1429"/>
                      </a:lnTo>
                      <a:close/>
                      <a:moveTo>
                        <a:pt x="4977" y="1659"/>
                      </a:moveTo>
                      <a:lnTo>
                        <a:pt x="4977" y="1853"/>
                      </a:lnTo>
                      <a:lnTo>
                        <a:pt x="3743" y="1853"/>
                      </a:lnTo>
                      <a:lnTo>
                        <a:pt x="3743" y="1659"/>
                      </a:lnTo>
                      <a:lnTo>
                        <a:pt x="4977" y="1659"/>
                      </a:lnTo>
                      <a:close/>
                      <a:moveTo>
                        <a:pt x="1643" y="596"/>
                      </a:moveTo>
                      <a:lnTo>
                        <a:pt x="1833" y="561"/>
                      </a:lnTo>
                      <a:lnTo>
                        <a:pt x="2061" y="1773"/>
                      </a:lnTo>
                      <a:lnTo>
                        <a:pt x="1871" y="1809"/>
                      </a:lnTo>
                      <a:lnTo>
                        <a:pt x="1643" y="596"/>
                      </a:lnTo>
                      <a:close/>
                      <a:moveTo>
                        <a:pt x="1388" y="596"/>
                      </a:moveTo>
                      <a:lnTo>
                        <a:pt x="1579" y="561"/>
                      </a:lnTo>
                      <a:lnTo>
                        <a:pt x="1807" y="1773"/>
                      </a:lnTo>
                      <a:lnTo>
                        <a:pt x="1616" y="1809"/>
                      </a:lnTo>
                      <a:lnTo>
                        <a:pt x="1388" y="596"/>
                      </a:lnTo>
                      <a:close/>
                      <a:moveTo>
                        <a:pt x="1134" y="596"/>
                      </a:moveTo>
                      <a:lnTo>
                        <a:pt x="1324" y="561"/>
                      </a:lnTo>
                      <a:lnTo>
                        <a:pt x="1551" y="1773"/>
                      </a:lnTo>
                      <a:lnTo>
                        <a:pt x="1361" y="1809"/>
                      </a:lnTo>
                      <a:lnTo>
                        <a:pt x="1134" y="596"/>
                      </a:lnTo>
                      <a:close/>
                      <a:moveTo>
                        <a:pt x="884" y="568"/>
                      </a:moveTo>
                      <a:lnTo>
                        <a:pt x="1077" y="568"/>
                      </a:lnTo>
                      <a:lnTo>
                        <a:pt x="1077" y="1802"/>
                      </a:lnTo>
                      <a:lnTo>
                        <a:pt x="884" y="1802"/>
                      </a:lnTo>
                      <a:lnTo>
                        <a:pt x="884" y="568"/>
                      </a:lnTo>
                      <a:close/>
                      <a:moveTo>
                        <a:pt x="3540" y="2418"/>
                      </a:moveTo>
                      <a:lnTo>
                        <a:pt x="3807" y="2354"/>
                      </a:lnTo>
                      <a:lnTo>
                        <a:pt x="4033" y="3306"/>
                      </a:lnTo>
                      <a:lnTo>
                        <a:pt x="3765" y="3369"/>
                      </a:lnTo>
                      <a:lnTo>
                        <a:pt x="3540" y="2418"/>
                      </a:lnTo>
                      <a:close/>
                      <a:moveTo>
                        <a:pt x="3622" y="2531"/>
                      </a:moveTo>
                      <a:lnTo>
                        <a:pt x="3639" y="2606"/>
                      </a:lnTo>
                      <a:lnTo>
                        <a:pt x="3791" y="2570"/>
                      </a:lnTo>
                      <a:lnTo>
                        <a:pt x="3773" y="2496"/>
                      </a:lnTo>
                      <a:lnTo>
                        <a:pt x="3622" y="2531"/>
                      </a:lnTo>
                      <a:close/>
                      <a:moveTo>
                        <a:pt x="3739" y="3028"/>
                      </a:moveTo>
                      <a:lnTo>
                        <a:pt x="3776" y="3184"/>
                      </a:lnTo>
                      <a:lnTo>
                        <a:pt x="3928" y="3148"/>
                      </a:lnTo>
                      <a:lnTo>
                        <a:pt x="3890" y="2991"/>
                      </a:lnTo>
                      <a:lnTo>
                        <a:pt x="3739" y="3028"/>
                      </a:lnTo>
                      <a:close/>
                      <a:moveTo>
                        <a:pt x="3193" y="2418"/>
                      </a:moveTo>
                      <a:lnTo>
                        <a:pt x="3418" y="3369"/>
                      </a:lnTo>
                      <a:lnTo>
                        <a:pt x="3687" y="3306"/>
                      </a:lnTo>
                      <a:lnTo>
                        <a:pt x="3461" y="2354"/>
                      </a:lnTo>
                      <a:lnTo>
                        <a:pt x="3193" y="2418"/>
                      </a:lnTo>
                      <a:close/>
                      <a:moveTo>
                        <a:pt x="3276" y="2531"/>
                      </a:moveTo>
                      <a:lnTo>
                        <a:pt x="3426" y="2496"/>
                      </a:lnTo>
                      <a:lnTo>
                        <a:pt x="3444" y="2570"/>
                      </a:lnTo>
                      <a:lnTo>
                        <a:pt x="3292" y="2606"/>
                      </a:lnTo>
                      <a:lnTo>
                        <a:pt x="3276" y="2531"/>
                      </a:lnTo>
                      <a:close/>
                      <a:moveTo>
                        <a:pt x="3393" y="3028"/>
                      </a:moveTo>
                      <a:lnTo>
                        <a:pt x="3429" y="3184"/>
                      </a:lnTo>
                      <a:lnTo>
                        <a:pt x="3581" y="3148"/>
                      </a:lnTo>
                      <a:lnTo>
                        <a:pt x="3544" y="2991"/>
                      </a:lnTo>
                      <a:lnTo>
                        <a:pt x="3393" y="3028"/>
                      </a:lnTo>
                      <a:close/>
                      <a:moveTo>
                        <a:pt x="2841" y="2418"/>
                      </a:moveTo>
                      <a:lnTo>
                        <a:pt x="3109" y="2354"/>
                      </a:lnTo>
                      <a:lnTo>
                        <a:pt x="3335" y="3306"/>
                      </a:lnTo>
                      <a:lnTo>
                        <a:pt x="3067" y="3369"/>
                      </a:lnTo>
                      <a:lnTo>
                        <a:pt x="2841" y="2418"/>
                      </a:lnTo>
                      <a:close/>
                      <a:moveTo>
                        <a:pt x="2923" y="2531"/>
                      </a:moveTo>
                      <a:lnTo>
                        <a:pt x="2941" y="2606"/>
                      </a:lnTo>
                      <a:lnTo>
                        <a:pt x="3092" y="2570"/>
                      </a:lnTo>
                      <a:lnTo>
                        <a:pt x="3075" y="2496"/>
                      </a:lnTo>
                      <a:lnTo>
                        <a:pt x="2923" y="2531"/>
                      </a:lnTo>
                      <a:close/>
                      <a:moveTo>
                        <a:pt x="3041" y="3028"/>
                      </a:moveTo>
                      <a:lnTo>
                        <a:pt x="3192" y="2991"/>
                      </a:lnTo>
                      <a:lnTo>
                        <a:pt x="3229" y="3148"/>
                      </a:lnTo>
                      <a:lnTo>
                        <a:pt x="3078" y="3184"/>
                      </a:lnTo>
                      <a:lnTo>
                        <a:pt x="3041" y="3028"/>
                      </a:lnTo>
                      <a:close/>
                      <a:moveTo>
                        <a:pt x="2553" y="2372"/>
                      </a:moveTo>
                      <a:lnTo>
                        <a:pt x="2828" y="2372"/>
                      </a:lnTo>
                      <a:lnTo>
                        <a:pt x="2828" y="3352"/>
                      </a:lnTo>
                      <a:lnTo>
                        <a:pt x="2553" y="3352"/>
                      </a:lnTo>
                      <a:lnTo>
                        <a:pt x="2553" y="2372"/>
                      </a:lnTo>
                      <a:close/>
                      <a:moveTo>
                        <a:pt x="2606" y="2503"/>
                      </a:moveTo>
                      <a:lnTo>
                        <a:pt x="2606" y="2579"/>
                      </a:lnTo>
                      <a:lnTo>
                        <a:pt x="2762" y="2579"/>
                      </a:lnTo>
                      <a:lnTo>
                        <a:pt x="2762" y="2503"/>
                      </a:lnTo>
                      <a:lnTo>
                        <a:pt x="2606" y="2503"/>
                      </a:lnTo>
                      <a:close/>
                      <a:moveTo>
                        <a:pt x="2606" y="3012"/>
                      </a:moveTo>
                      <a:lnTo>
                        <a:pt x="2606" y="3173"/>
                      </a:lnTo>
                      <a:lnTo>
                        <a:pt x="2762" y="3173"/>
                      </a:lnTo>
                      <a:lnTo>
                        <a:pt x="2762" y="3012"/>
                      </a:lnTo>
                      <a:lnTo>
                        <a:pt x="2606" y="3012"/>
                      </a:lnTo>
                      <a:close/>
                      <a:moveTo>
                        <a:pt x="5555" y="151"/>
                      </a:moveTo>
                      <a:lnTo>
                        <a:pt x="5555" y="374"/>
                      </a:lnTo>
                      <a:lnTo>
                        <a:pt x="5555" y="4849"/>
                      </a:lnTo>
                      <a:lnTo>
                        <a:pt x="5871" y="4849"/>
                      </a:lnTo>
                      <a:lnTo>
                        <a:pt x="5871" y="5585"/>
                      </a:lnTo>
                      <a:lnTo>
                        <a:pt x="0" y="5585"/>
                      </a:lnTo>
                      <a:lnTo>
                        <a:pt x="0" y="4849"/>
                      </a:lnTo>
                      <a:lnTo>
                        <a:pt x="326" y="4849"/>
                      </a:lnTo>
                      <a:lnTo>
                        <a:pt x="326" y="374"/>
                      </a:lnTo>
                      <a:lnTo>
                        <a:pt x="326" y="151"/>
                      </a:lnTo>
                      <a:lnTo>
                        <a:pt x="326" y="0"/>
                      </a:lnTo>
                      <a:lnTo>
                        <a:pt x="5555" y="0"/>
                      </a:lnTo>
                      <a:lnTo>
                        <a:pt x="5555" y="151"/>
                      </a:lnTo>
                      <a:close/>
                      <a:moveTo>
                        <a:pt x="2409" y="2135"/>
                      </a:moveTo>
                      <a:lnTo>
                        <a:pt x="2409" y="3385"/>
                      </a:lnTo>
                      <a:lnTo>
                        <a:pt x="5107" y="3385"/>
                      </a:lnTo>
                      <a:lnTo>
                        <a:pt x="5107" y="2135"/>
                      </a:lnTo>
                      <a:lnTo>
                        <a:pt x="2409" y="2135"/>
                      </a:lnTo>
                      <a:close/>
                      <a:moveTo>
                        <a:pt x="2409" y="3609"/>
                      </a:moveTo>
                      <a:lnTo>
                        <a:pt x="2409" y="4849"/>
                      </a:lnTo>
                      <a:lnTo>
                        <a:pt x="5107" y="4849"/>
                      </a:lnTo>
                      <a:lnTo>
                        <a:pt x="5107" y="3609"/>
                      </a:lnTo>
                      <a:lnTo>
                        <a:pt x="2409" y="36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  <p:sp>
            <p:nvSpPr>
              <p:cNvPr id="241" name="CustomShape 16"/>
              <p:cNvSpPr/>
              <p:nvPr/>
            </p:nvSpPr>
            <p:spPr>
              <a:xfrm>
                <a:off x="3535560" y="4353840"/>
                <a:ext cx="2294280" cy="332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 anchor="b" anchorCtr="1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Thingsboard功能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  <p:sp>
            <p:nvSpPr>
              <p:cNvPr id="242" name="CustomShape 17"/>
              <p:cNvSpPr/>
              <p:nvPr/>
            </p:nvSpPr>
            <p:spPr>
              <a:xfrm>
                <a:off x="3535560" y="4692240"/>
                <a:ext cx="2294280" cy="571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Ctr="1">
                <a:normAutofit/>
              </a:bodyPr>
              <a:p>
                <a:pPr algn="ctr">
                  <a:lnSpc>
                    <a:spcPct val="120000"/>
                  </a:lnSpc>
                </a:pPr>
                <a:r>
                  <a:rPr lang="en-US" sz="105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物联网应用提供服务器端基础设施</a:t>
                </a:r>
                <a:endParaRPr lang="en-US" sz="105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243" name="Group 18"/>
            <p:cNvGrpSpPr/>
            <p:nvPr/>
          </p:nvGrpSpPr>
          <p:grpSpPr>
            <a:xfrm>
              <a:off x="6356520" y="3136680"/>
              <a:ext cx="2294280" cy="2126880"/>
              <a:chOff x="6356520" y="3136680"/>
              <a:chExt cx="2294280" cy="2126880"/>
            </a:xfrm>
          </p:grpSpPr>
          <p:grpSp>
            <p:nvGrpSpPr>
              <p:cNvPr id="244" name="Group 19"/>
              <p:cNvGrpSpPr/>
              <p:nvPr/>
            </p:nvGrpSpPr>
            <p:grpSpPr>
              <a:xfrm>
                <a:off x="6937560" y="3136680"/>
                <a:ext cx="1132200" cy="1132200"/>
                <a:chOff x="6937560" y="3136680"/>
                <a:chExt cx="1132200" cy="1132200"/>
              </a:xfrm>
            </p:grpSpPr>
            <p:sp>
              <p:nvSpPr>
                <p:cNvPr id="245" name="CustomShape 20"/>
                <p:cNvSpPr/>
                <p:nvPr/>
              </p:nvSpPr>
              <p:spPr>
                <a:xfrm>
                  <a:off x="6937560" y="3136680"/>
                  <a:ext cx="1132200" cy="1132200"/>
                </a:xfrm>
                <a:prstGeom prst="ellipse">
                  <a:avLst/>
                </a:prstGeom>
                <a:solidFill>
                  <a:srgbClr val="FF83A8"/>
                </a:solidFill>
                <a:ln w="190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246" name="CustomShape 21"/>
                <p:cNvSpPr/>
                <p:nvPr/>
              </p:nvSpPr>
              <p:spPr>
                <a:xfrm>
                  <a:off x="7238520" y="3479040"/>
                  <a:ext cx="530280" cy="44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650" h="1069975">
                      <a:moveTo>
                        <a:pt x="49213" y="582612"/>
                      </a:moveTo>
                      <a:lnTo>
                        <a:pt x="195296" y="582612"/>
                      </a:lnTo>
                      <a:lnTo>
                        <a:pt x="195296" y="728795"/>
                      </a:lnTo>
                      <a:lnTo>
                        <a:pt x="389544" y="728795"/>
                      </a:lnTo>
                      <a:lnTo>
                        <a:pt x="389544" y="582612"/>
                      </a:lnTo>
                      <a:lnTo>
                        <a:pt x="875694" y="582612"/>
                      </a:lnTo>
                      <a:lnTo>
                        <a:pt x="875694" y="728795"/>
                      </a:lnTo>
                      <a:lnTo>
                        <a:pt x="1070208" y="728795"/>
                      </a:lnTo>
                      <a:lnTo>
                        <a:pt x="1070208" y="582612"/>
                      </a:lnTo>
                      <a:lnTo>
                        <a:pt x="1216026" y="582612"/>
                      </a:lnTo>
                      <a:lnTo>
                        <a:pt x="1216026" y="1069975"/>
                      </a:lnTo>
                      <a:lnTo>
                        <a:pt x="49213" y="1069975"/>
                      </a:lnTo>
                      <a:lnTo>
                        <a:pt x="49213" y="582612"/>
                      </a:lnTo>
                      <a:close/>
                      <a:moveTo>
                        <a:pt x="923925" y="485775"/>
                      </a:moveTo>
                      <a:lnTo>
                        <a:pt x="1020763" y="485775"/>
                      </a:lnTo>
                      <a:lnTo>
                        <a:pt x="1020763" y="681038"/>
                      </a:lnTo>
                      <a:lnTo>
                        <a:pt x="923925" y="681038"/>
                      </a:lnTo>
                      <a:lnTo>
                        <a:pt x="923925" y="485775"/>
                      </a:lnTo>
                      <a:close/>
                      <a:moveTo>
                        <a:pt x="244475" y="485775"/>
                      </a:moveTo>
                      <a:lnTo>
                        <a:pt x="341313" y="485775"/>
                      </a:lnTo>
                      <a:lnTo>
                        <a:pt x="341313" y="681038"/>
                      </a:lnTo>
                      <a:lnTo>
                        <a:pt x="244475" y="681038"/>
                      </a:lnTo>
                      <a:lnTo>
                        <a:pt x="244475" y="485775"/>
                      </a:lnTo>
                      <a:close/>
                      <a:moveTo>
                        <a:pt x="481277" y="97198"/>
                      </a:moveTo>
                      <a:lnTo>
                        <a:pt x="477308" y="97728"/>
                      </a:lnTo>
                      <a:lnTo>
                        <a:pt x="473604" y="98258"/>
                      </a:lnTo>
                      <a:lnTo>
                        <a:pt x="469900" y="99317"/>
                      </a:lnTo>
                      <a:lnTo>
                        <a:pt x="466460" y="100376"/>
                      </a:lnTo>
                      <a:lnTo>
                        <a:pt x="463285" y="101701"/>
                      </a:lnTo>
                      <a:lnTo>
                        <a:pt x="460375" y="103025"/>
                      </a:lnTo>
                      <a:lnTo>
                        <a:pt x="457729" y="104614"/>
                      </a:lnTo>
                      <a:lnTo>
                        <a:pt x="455348" y="106468"/>
                      </a:lnTo>
                      <a:lnTo>
                        <a:pt x="453231" y="108322"/>
                      </a:lnTo>
                      <a:lnTo>
                        <a:pt x="451114" y="110440"/>
                      </a:lnTo>
                      <a:lnTo>
                        <a:pt x="448998" y="112559"/>
                      </a:lnTo>
                      <a:lnTo>
                        <a:pt x="447410" y="114678"/>
                      </a:lnTo>
                      <a:lnTo>
                        <a:pt x="445823" y="117062"/>
                      </a:lnTo>
                      <a:lnTo>
                        <a:pt x="443441" y="121299"/>
                      </a:lnTo>
                      <a:lnTo>
                        <a:pt x="441325" y="125802"/>
                      </a:lnTo>
                      <a:lnTo>
                        <a:pt x="439737" y="130569"/>
                      </a:lnTo>
                      <a:lnTo>
                        <a:pt x="438679" y="134541"/>
                      </a:lnTo>
                      <a:lnTo>
                        <a:pt x="438150" y="138249"/>
                      </a:lnTo>
                      <a:lnTo>
                        <a:pt x="437356" y="143546"/>
                      </a:lnTo>
                      <a:lnTo>
                        <a:pt x="437356" y="145665"/>
                      </a:lnTo>
                      <a:lnTo>
                        <a:pt x="437356" y="194396"/>
                      </a:lnTo>
                      <a:lnTo>
                        <a:pt x="826294" y="194396"/>
                      </a:lnTo>
                      <a:lnTo>
                        <a:pt x="826294" y="145665"/>
                      </a:lnTo>
                      <a:lnTo>
                        <a:pt x="826029" y="141427"/>
                      </a:lnTo>
                      <a:lnTo>
                        <a:pt x="825764" y="137190"/>
                      </a:lnTo>
                      <a:lnTo>
                        <a:pt x="824706" y="133482"/>
                      </a:lnTo>
                      <a:lnTo>
                        <a:pt x="823912" y="129774"/>
                      </a:lnTo>
                      <a:lnTo>
                        <a:pt x="822854" y="126331"/>
                      </a:lnTo>
                      <a:lnTo>
                        <a:pt x="821531" y="123153"/>
                      </a:lnTo>
                      <a:lnTo>
                        <a:pt x="820208" y="120240"/>
                      </a:lnTo>
                      <a:lnTo>
                        <a:pt x="818621" y="117591"/>
                      </a:lnTo>
                      <a:lnTo>
                        <a:pt x="816769" y="115208"/>
                      </a:lnTo>
                      <a:lnTo>
                        <a:pt x="814916" y="113089"/>
                      </a:lnTo>
                      <a:lnTo>
                        <a:pt x="812800" y="110970"/>
                      </a:lnTo>
                      <a:lnTo>
                        <a:pt x="810948" y="108851"/>
                      </a:lnTo>
                      <a:lnTo>
                        <a:pt x="808831" y="107262"/>
                      </a:lnTo>
                      <a:lnTo>
                        <a:pt x="806450" y="105673"/>
                      </a:lnTo>
                      <a:lnTo>
                        <a:pt x="801687" y="103290"/>
                      </a:lnTo>
                      <a:lnTo>
                        <a:pt x="797189" y="101171"/>
                      </a:lnTo>
                      <a:lnTo>
                        <a:pt x="792956" y="99582"/>
                      </a:lnTo>
                      <a:lnTo>
                        <a:pt x="788987" y="98522"/>
                      </a:lnTo>
                      <a:lnTo>
                        <a:pt x="785019" y="97993"/>
                      </a:lnTo>
                      <a:lnTo>
                        <a:pt x="779727" y="97198"/>
                      </a:lnTo>
                      <a:lnTo>
                        <a:pt x="777610" y="97198"/>
                      </a:lnTo>
                      <a:lnTo>
                        <a:pt x="485775" y="97198"/>
                      </a:lnTo>
                      <a:lnTo>
                        <a:pt x="481277" y="97198"/>
                      </a:lnTo>
                      <a:close/>
                      <a:moveTo>
                        <a:pt x="485775" y="0"/>
                      </a:moveTo>
                      <a:lnTo>
                        <a:pt x="777610" y="0"/>
                      </a:lnTo>
                      <a:lnTo>
                        <a:pt x="784225" y="0"/>
                      </a:lnTo>
                      <a:lnTo>
                        <a:pt x="790839" y="530"/>
                      </a:lnTo>
                      <a:lnTo>
                        <a:pt x="797454" y="1324"/>
                      </a:lnTo>
                      <a:lnTo>
                        <a:pt x="804069" y="2383"/>
                      </a:lnTo>
                      <a:lnTo>
                        <a:pt x="810683" y="3708"/>
                      </a:lnTo>
                      <a:lnTo>
                        <a:pt x="817298" y="5297"/>
                      </a:lnTo>
                      <a:lnTo>
                        <a:pt x="823648" y="7151"/>
                      </a:lnTo>
                      <a:lnTo>
                        <a:pt x="830262" y="9269"/>
                      </a:lnTo>
                      <a:lnTo>
                        <a:pt x="836348" y="11653"/>
                      </a:lnTo>
                      <a:lnTo>
                        <a:pt x="842433" y="14566"/>
                      </a:lnTo>
                      <a:lnTo>
                        <a:pt x="848783" y="17745"/>
                      </a:lnTo>
                      <a:lnTo>
                        <a:pt x="854604" y="21188"/>
                      </a:lnTo>
                      <a:lnTo>
                        <a:pt x="860425" y="24631"/>
                      </a:lnTo>
                      <a:lnTo>
                        <a:pt x="866246" y="28603"/>
                      </a:lnTo>
                      <a:lnTo>
                        <a:pt x="871537" y="32576"/>
                      </a:lnTo>
                      <a:lnTo>
                        <a:pt x="876829" y="37343"/>
                      </a:lnTo>
                      <a:lnTo>
                        <a:pt x="882121" y="42110"/>
                      </a:lnTo>
                      <a:lnTo>
                        <a:pt x="886883" y="46878"/>
                      </a:lnTo>
                      <a:lnTo>
                        <a:pt x="891381" y="52174"/>
                      </a:lnTo>
                      <a:lnTo>
                        <a:pt x="895879" y="58001"/>
                      </a:lnTo>
                      <a:lnTo>
                        <a:pt x="900112" y="63828"/>
                      </a:lnTo>
                      <a:lnTo>
                        <a:pt x="903816" y="69919"/>
                      </a:lnTo>
                      <a:lnTo>
                        <a:pt x="907256" y="76275"/>
                      </a:lnTo>
                      <a:lnTo>
                        <a:pt x="910431" y="82897"/>
                      </a:lnTo>
                      <a:lnTo>
                        <a:pt x="913341" y="89783"/>
                      </a:lnTo>
                      <a:lnTo>
                        <a:pt x="915987" y="97198"/>
                      </a:lnTo>
                      <a:lnTo>
                        <a:pt x="918104" y="104614"/>
                      </a:lnTo>
                      <a:lnTo>
                        <a:pt x="920221" y="112294"/>
                      </a:lnTo>
                      <a:lnTo>
                        <a:pt x="921544" y="120240"/>
                      </a:lnTo>
                      <a:lnTo>
                        <a:pt x="922602" y="128715"/>
                      </a:lnTo>
                      <a:lnTo>
                        <a:pt x="923131" y="136925"/>
                      </a:lnTo>
                      <a:lnTo>
                        <a:pt x="923396" y="145665"/>
                      </a:lnTo>
                      <a:lnTo>
                        <a:pt x="923396" y="188305"/>
                      </a:lnTo>
                      <a:lnTo>
                        <a:pt x="923396" y="194396"/>
                      </a:lnTo>
                      <a:lnTo>
                        <a:pt x="1263650" y="194396"/>
                      </a:lnTo>
                      <a:lnTo>
                        <a:pt x="1263650" y="534988"/>
                      </a:lnTo>
                      <a:lnTo>
                        <a:pt x="1069181" y="534988"/>
                      </a:lnTo>
                      <a:lnTo>
                        <a:pt x="1069181" y="437789"/>
                      </a:lnTo>
                      <a:lnTo>
                        <a:pt x="874712" y="437789"/>
                      </a:lnTo>
                      <a:lnTo>
                        <a:pt x="874712" y="534988"/>
                      </a:lnTo>
                      <a:lnTo>
                        <a:pt x="388673" y="534988"/>
                      </a:lnTo>
                      <a:lnTo>
                        <a:pt x="388673" y="437789"/>
                      </a:lnTo>
                      <a:lnTo>
                        <a:pt x="194469" y="437789"/>
                      </a:lnTo>
                      <a:lnTo>
                        <a:pt x="194469" y="534988"/>
                      </a:lnTo>
                      <a:lnTo>
                        <a:pt x="0" y="534988"/>
                      </a:lnTo>
                      <a:lnTo>
                        <a:pt x="0" y="194396"/>
                      </a:lnTo>
                      <a:lnTo>
                        <a:pt x="340254" y="194396"/>
                      </a:lnTo>
                      <a:lnTo>
                        <a:pt x="340254" y="145665"/>
                      </a:lnTo>
                      <a:lnTo>
                        <a:pt x="340254" y="139044"/>
                      </a:lnTo>
                      <a:lnTo>
                        <a:pt x="340783" y="132687"/>
                      </a:lnTo>
                      <a:lnTo>
                        <a:pt x="341577" y="125802"/>
                      </a:lnTo>
                      <a:lnTo>
                        <a:pt x="342635" y="119180"/>
                      </a:lnTo>
                      <a:lnTo>
                        <a:pt x="343958" y="112559"/>
                      </a:lnTo>
                      <a:lnTo>
                        <a:pt x="345546" y="105938"/>
                      </a:lnTo>
                      <a:lnTo>
                        <a:pt x="347398" y="99582"/>
                      </a:lnTo>
                      <a:lnTo>
                        <a:pt x="349514" y="93226"/>
                      </a:lnTo>
                      <a:lnTo>
                        <a:pt x="351896" y="86604"/>
                      </a:lnTo>
                      <a:lnTo>
                        <a:pt x="354806" y="80513"/>
                      </a:lnTo>
                      <a:lnTo>
                        <a:pt x="357981" y="74686"/>
                      </a:lnTo>
                      <a:lnTo>
                        <a:pt x="361421" y="68330"/>
                      </a:lnTo>
                      <a:lnTo>
                        <a:pt x="364860" y="62768"/>
                      </a:lnTo>
                      <a:lnTo>
                        <a:pt x="368829" y="57207"/>
                      </a:lnTo>
                      <a:lnTo>
                        <a:pt x="372798" y="51380"/>
                      </a:lnTo>
                      <a:lnTo>
                        <a:pt x="377560" y="46348"/>
                      </a:lnTo>
                      <a:lnTo>
                        <a:pt x="382323" y="41316"/>
                      </a:lnTo>
                      <a:lnTo>
                        <a:pt x="387085" y="36549"/>
                      </a:lnTo>
                      <a:lnTo>
                        <a:pt x="392377" y="31516"/>
                      </a:lnTo>
                      <a:lnTo>
                        <a:pt x="398198" y="27279"/>
                      </a:lnTo>
                      <a:lnTo>
                        <a:pt x="404019" y="23306"/>
                      </a:lnTo>
                      <a:lnTo>
                        <a:pt x="410104" y="19598"/>
                      </a:lnTo>
                      <a:lnTo>
                        <a:pt x="416454" y="16155"/>
                      </a:lnTo>
                      <a:lnTo>
                        <a:pt x="423069" y="12712"/>
                      </a:lnTo>
                      <a:lnTo>
                        <a:pt x="429948" y="9799"/>
                      </a:lnTo>
                      <a:lnTo>
                        <a:pt x="437356" y="7151"/>
                      </a:lnTo>
                      <a:lnTo>
                        <a:pt x="444764" y="5032"/>
                      </a:lnTo>
                      <a:lnTo>
                        <a:pt x="452437" y="3178"/>
                      </a:lnTo>
                      <a:lnTo>
                        <a:pt x="460375" y="1854"/>
                      </a:lnTo>
                      <a:lnTo>
                        <a:pt x="468841" y="794"/>
                      </a:lnTo>
                      <a:lnTo>
                        <a:pt x="477044" y="265"/>
                      </a:lnTo>
                      <a:lnTo>
                        <a:pt x="485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  <p:sp>
            <p:nvSpPr>
              <p:cNvPr id="247" name="CustomShape 22"/>
              <p:cNvSpPr/>
              <p:nvPr/>
            </p:nvSpPr>
            <p:spPr>
              <a:xfrm>
                <a:off x="6356520" y="4353840"/>
                <a:ext cx="2294280" cy="332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 anchor="b" anchorCtr="1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16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数格智慧农业物联网云平台</a:t>
                </a:r>
                <a:endParaRPr lang="en-US" sz="1600" b="0" strike="noStrike" spc="-1">
                  <a:latin typeface="Arial" panose="020B0604020202020204"/>
                </a:endParaRPr>
              </a:p>
            </p:txBody>
          </p:sp>
          <p:sp>
            <p:nvSpPr>
              <p:cNvPr id="248" name="CustomShape 23"/>
              <p:cNvSpPr/>
              <p:nvPr/>
            </p:nvSpPr>
            <p:spPr>
              <a:xfrm>
                <a:off x="6356520" y="4692240"/>
                <a:ext cx="2294280" cy="571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Ctr="1">
                <a:normAutofit/>
              </a:bodyPr>
              <a:p>
                <a:pPr algn="ctr">
                  <a:lnSpc>
                    <a:spcPct val="120000"/>
                  </a:lnSpc>
                </a:pPr>
                <a:r>
                  <a:rPr lang="en-US" sz="105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ThingsBoard应用</a:t>
                </a:r>
                <a:endParaRPr lang="en-US" sz="105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249" name="Group 24"/>
            <p:cNvGrpSpPr/>
            <p:nvPr/>
          </p:nvGrpSpPr>
          <p:grpSpPr>
            <a:xfrm>
              <a:off x="9177840" y="3136680"/>
              <a:ext cx="2294280" cy="2126880"/>
              <a:chOff x="9177840" y="3136680"/>
              <a:chExt cx="2294280" cy="2126880"/>
            </a:xfrm>
          </p:grpSpPr>
          <p:grpSp>
            <p:nvGrpSpPr>
              <p:cNvPr id="250" name="Group 25"/>
              <p:cNvGrpSpPr/>
              <p:nvPr/>
            </p:nvGrpSpPr>
            <p:grpSpPr>
              <a:xfrm>
                <a:off x="9758880" y="3136680"/>
                <a:ext cx="1132200" cy="1132200"/>
                <a:chOff x="9758880" y="3136680"/>
                <a:chExt cx="1132200" cy="1132200"/>
              </a:xfrm>
            </p:grpSpPr>
            <p:sp>
              <p:nvSpPr>
                <p:cNvPr id="251" name="CustomShape 26"/>
                <p:cNvSpPr/>
                <p:nvPr/>
              </p:nvSpPr>
              <p:spPr>
                <a:xfrm>
                  <a:off x="9758880" y="3136680"/>
                  <a:ext cx="1132200" cy="1132200"/>
                </a:xfrm>
                <a:prstGeom prst="ellipse">
                  <a:avLst/>
                </a:prstGeom>
                <a:solidFill>
                  <a:srgbClr val="FFBFBE"/>
                </a:solidFill>
                <a:ln w="190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252" name="CustomShape 27"/>
                <p:cNvSpPr/>
                <p:nvPr/>
              </p:nvSpPr>
              <p:spPr>
                <a:xfrm>
                  <a:off x="10059840" y="3437640"/>
                  <a:ext cx="530280" cy="53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45316" h="14255088">
                      <a:moveTo>
                        <a:pt x="7593642" y="12119807"/>
                      </a:moveTo>
                      <a:lnTo>
                        <a:pt x="7662036" y="12774427"/>
                      </a:lnTo>
                      <a:lnTo>
                        <a:pt x="7564332" y="12784197"/>
                      </a:lnTo>
                      <a:lnTo>
                        <a:pt x="7505708" y="12129577"/>
                      </a:lnTo>
                      <a:lnTo>
                        <a:pt x="7593642" y="12119807"/>
                      </a:lnTo>
                      <a:close/>
                      <a:moveTo>
                        <a:pt x="6626368" y="12119807"/>
                      </a:moveTo>
                      <a:lnTo>
                        <a:pt x="6714302" y="12129577"/>
                      </a:lnTo>
                      <a:lnTo>
                        <a:pt x="6665448" y="12784197"/>
                      </a:lnTo>
                      <a:lnTo>
                        <a:pt x="6567744" y="12774427"/>
                      </a:lnTo>
                      <a:lnTo>
                        <a:pt x="6626368" y="12119807"/>
                      </a:lnTo>
                      <a:close/>
                      <a:moveTo>
                        <a:pt x="8463212" y="11963479"/>
                      </a:moveTo>
                      <a:lnTo>
                        <a:pt x="8639080" y="12598559"/>
                      </a:lnTo>
                      <a:lnTo>
                        <a:pt x="8541376" y="12618100"/>
                      </a:lnTo>
                      <a:lnTo>
                        <a:pt x="8375278" y="11983020"/>
                      </a:lnTo>
                      <a:lnTo>
                        <a:pt x="8463212" y="11963479"/>
                      </a:lnTo>
                      <a:close/>
                      <a:moveTo>
                        <a:pt x="5756798" y="11953709"/>
                      </a:moveTo>
                      <a:lnTo>
                        <a:pt x="5844732" y="11983020"/>
                      </a:lnTo>
                      <a:lnTo>
                        <a:pt x="5678634" y="12618100"/>
                      </a:lnTo>
                      <a:lnTo>
                        <a:pt x="5590700" y="12598559"/>
                      </a:lnTo>
                      <a:lnTo>
                        <a:pt x="5756798" y="11953709"/>
                      </a:lnTo>
                      <a:close/>
                      <a:moveTo>
                        <a:pt x="7085580" y="11728989"/>
                      </a:moveTo>
                      <a:lnTo>
                        <a:pt x="7173512" y="11728989"/>
                      </a:lnTo>
                      <a:lnTo>
                        <a:pt x="7173512" y="12803738"/>
                      </a:lnTo>
                      <a:lnTo>
                        <a:pt x="7085580" y="12803738"/>
                      </a:lnTo>
                      <a:lnTo>
                        <a:pt x="7085580" y="11728989"/>
                      </a:lnTo>
                      <a:close/>
                      <a:moveTo>
                        <a:pt x="6264860" y="11650825"/>
                      </a:moveTo>
                      <a:lnTo>
                        <a:pt x="6352796" y="11660595"/>
                      </a:lnTo>
                      <a:lnTo>
                        <a:pt x="6167156" y="12725575"/>
                      </a:lnTo>
                      <a:lnTo>
                        <a:pt x="6079222" y="12706034"/>
                      </a:lnTo>
                      <a:lnTo>
                        <a:pt x="6264860" y="11650825"/>
                      </a:lnTo>
                      <a:close/>
                      <a:moveTo>
                        <a:pt x="4936080" y="11650825"/>
                      </a:moveTo>
                      <a:lnTo>
                        <a:pt x="5014244" y="11689907"/>
                      </a:lnTo>
                      <a:lnTo>
                        <a:pt x="4740672" y="12285904"/>
                      </a:lnTo>
                      <a:lnTo>
                        <a:pt x="4652736" y="12246823"/>
                      </a:lnTo>
                      <a:lnTo>
                        <a:pt x="4936080" y="11650825"/>
                      </a:lnTo>
                      <a:close/>
                      <a:moveTo>
                        <a:pt x="9303472" y="11641055"/>
                      </a:moveTo>
                      <a:lnTo>
                        <a:pt x="9596584" y="12237052"/>
                      </a:lnTo>
                      <a:lnTo>
                        <a:pt x="9508650" y="12276134"/>
                      </a:lnTo>
                      <a:lnTo>
                        <a:pt x="9225308" y="11680136"/>
                      </a:lnTo>
                      <a:lnTo>
                        <a:pt x="9303472" y="11641055"/>
                      </a:lnTo>
                      <a:close/>
                      <a:moveTo>
                        <a:pt x="7974690" y="11641055"/>
                      </a:moveTo>
                      <a:lnTo>
                        <a:pt x="8160328" y="12706034"/>
                      </a:lnTo>
                      <a:lnTo>
                        <a:pt x="8072394" y="12725575"/>
                      </a:lnTo>
                      <a:lnTo>
                        <a:pt x="7886756" y="11660595"/>
                      </a:lnTo>
                      <a:lnTo>
                        <a:pt x="7974690" y="11641055"/>
                      </a:lnTo>
                      <a:close/>
                      <a:moveTo>
                        <a:pt x="5492996" y="11435875"/>
                      </a:moveTo>
                      <a:lnTo>
                        <a:pt x="5580928" y="11465186"/>
                      </a:lnTo>
                      <a:lnTo>
                        <a:pt x="5209652" y="12481313"/>
                      </a:lnTo>
                      <a:lnTo>
                        <a:pt x="5121718" y="12452002"/>
                      </a:lnTo>
                      <a:lnTo>
                        <a:pt x="5492996" y="11435875"/>
                      </a:lnTo>
                      <a:close/>
                      <a:moveTo>
                        <a:pt x="8756326" y="11426105"/>
                      </a:moveTo>
                      <a:lnTo>
                        <a:pt x="9127604" y="12442232"/>
                      </a:lnTo>
                      <a:lnTo>
                        <a:pt x="9039668" y="12471543"/>
                      </a:lnTo>
                      <a:lnTo>
                        <a:pt x="8668392" y="11455416"/>
                      </a:lnTo>
                      <a:lnTo>
                        <a:pt x="8756326" y="11426105"/>
                      </a:lnTo>
                      <a:close/>
                      <a:moveTo>
                        <a:pt x="10065566" y="11191614"/>
                      </a:moveTo>
                      <a:lnTo>
                        <a:pt x="10446612" y="11738759"/>
                      </a:lnTo>
                      <a:lnTo>
                        <a:pt x="10368450" y="11787611"/>
                      </a:lnTo>
                      <a:lnTo>
                        <a:pt x="9987402" y="11250237"/>
                      </a:lnTo>
                      <a:lnTo>
                        <a:pt x="10065566" y="11191614"/>
                      </a:lnTo>
                      <a:close/>
                      <a:moveTo>
                        <a:pt x="4154444" y="11191614"/>
                      </a:moveTo>
                      <a:lnTo>
                        <a:pt x="4232608" y="11240466"/>
                      </a:lnTo>
                      <a:lnTo>
                        <a:pt x="3851560" y="11787611"/>
                      </a:lnTo>
                      <a:lnTo>
                        <a:pt x="3773396" y="11728989"/>
                      </a:lnTo>
                      <a:lnTo>
                        <a:pt x="4154444" y="11191614"/>
                      </a:lnTo>
                      <a:close/>
                      <a:moveTo>
                        <a:pt x="4760212" y="11084139"/>
                      </a:moveTo>
                      <a:lnTo>
                        <a:pt x="4838376" y="11132991"/>
                      </a:lnTo>
                      <a:lnTo>
                        <a:pt x="4301000" y="12070954"/>
                      </a:lnTo>
                      <a:lnTo>
                        <a:pt x="4222836" y="12022102"/>
                      </a:lnTo>
                      <a:lnTo>
                        <a:pt x="4760212" y="11084139"/>
                      </a:lnTo>
                      <a:close/>
                      <a:moveTo>
                        <a:pt x="9489108" y="11074368"/>
                      </a:moveTo>
                      <a:lnTo>
                        <a:pt x="10026484" y="12012332"/>
                      </a:lnTo>
                      <a:lnTo>
                        <a:pt x="9948320" y="12051414"/>
                      </a:lnTo>
                      <a:lnTo>
                        <a:pt x="9401176" y="11123221"/>
                      </a:lnTo>
                      <a:lnTo>
                        <a:pt x="9489108" y="11074368"/>
                      </a:lnTo>
                      <a:close/>
                      <a:moveTo>
                        <a:pt x="10739728" y="10615157"/>
                      </a:moveTo>
                      <a:lnTo>
                        <a:pt x="11208708" y="11084139"/>
                      </a:lnTo>
                      <a:lnTo>
                        <a:pt x="11140316" y="11152532"/>
                      </a:lnTo>
                      <a:lnTo>
                        <a:pt x="10671334" y="10683550"/>
                      </a:lnTo>
                      <a:lnTo>
                        <a:pt x="10739728" y="10615157"/>
                      </a:lnTo>
                      <a:close/>
                      <a:moveTo>
                        <a:pt x="4095820" y="10615157"/>
                      </a:moveTo>
                      <a:lnTo>
                        <a:pt x="4164214" y="10673780"/>
                      </a:lnTo>
                      <a:lnTo>
                        <a:pt x="3470512" y="11504268"/>
                      </a:lnTo>
                      <a:lnTo>
                        <a:pt x="3402120" y="11435875"/>
                      </a:lnTo>
                      <a:lnTo>
                        <a:pt x="4095820" y="10615157"/>
                      </a:lnTo>
                      <a:close/>
                      <a:moveTo>
                        <a:pt x="10133960" y="10605387"/>
                      </a:moveTo>
                      <a:lnTo>
                        <a:pt x="10827660" y="11435875"/>
                      </a:lnTo>
                      <a:lnTo>
                        <a:pt x="10759268" y="11494498"/>
                      </a:lnTo>
                      <a:lnTo>
                        <a:pt x="10065566" y="10664009"/>
                      </a:lnTo>
                      <a:lnTo>
                        <a:pt x="10133960" y="10605387"/>
                      </a:lnTo>
                      <a:close/>
                      <a:moveTo>
                        <a:pt x="3529136" y="10038701"/>
                      </a:moveTo>
                      <a:lnTo>
                        <a:pt x="3587758" y="10116864"/>
                      </a:lnTo>
                      <a:lnTo>
                        <a:pt x="2767040" y="10810566"/>
                      </a:lnTo>
                      <a:lnTo>
                        <a:pt x="2708416" y="10732403"/>
                      </a:lnTo>
                      <a:lnTo>
                        <a:pt x="3529136" y="10038701"/>
                      </a:lnTo>
                      <a:close/>
                      <a:moveTo>
                        <a:pt x="10710416" y="10019160"/>
                      </a:moveTo>
                      <a:lnTo>
                        <a:pt x="11540904" y="10712862"/>
                      </a:lnTo>
                      <a:lnTo>
                        <a:pt x="11482280" y="10781255"/>
                      </a:lnTo>
                      <a:lnTo>
                        <a:pt x="10651792" y="10087553"/>
                      </a:lnTo>
                      <a:lnTo>
                        <a:pt x="10710416" y="10019160"/>
                      </a:lnTo>
                      <a:close/>
                      <a:moveTo>
                        <a:pt x="11296644" y="9940996"/>
                      </a:moveTo>
                      <a:lnTo>
                        <a:pt x="11843788" y="10312273"/>
                      </a:lnTo>
                      <a:lnTo>
                        <a:pt x="11785164" y="10390437"/>
                      </a:lnTo>
                      <a:lnTo>
                        <a:pt x="11238020" y="10009389"/>
                      </a:lnTo>
                      <a:lnTo>
                        <a:pt x="11296644" y="9940996"/>
                      </a:lnTo>
                      <a:close/>
                      <a:moveTo>
                        <a:pt x="2933136" y="9940996"/>
                      </a:moveTo>
                      <a:lnTo>
                        <a:pt x="2981990" y="10009389"/>
                      </a:lnTo>
                      <a:lnTo>
                        <a:pt x="2444616" y="10400207"/>
                      </a:lnTo>
                      <a:lnTo>
                        <a:pt x="2385992" y="10322044"/>
                      </a:lnTo>
                      <a:lnTo>
                        <a:pt x="2933136" y="9940996"/>
                      </a:lnTo>
                      <a:close/>
                      <a:moveTo>
                        <a:pt x="3069924" y="9364540"/>
                      </a:moveTo>
                      <a:lnTo>
                        <a:pt x="3109006" y="9442703"/>
                      </a:lnTo>
                      <a:lnTo>
                        <a:pt x="2180812" y="9989848"/>
                      </a:lnTo>
                      <a:lnTo>
                        <a:pt x="2131960" y="9901914"/>
                      </a:lnTo>
                      <a:lnTo>
                        <a:pt x="3069924" y="9364540"/>
                      </a:lnTo>
                      <a:close/>
                      <a:moveTo>
                        <a:pt x="11159856" y="9354769"/>
                      </a:moveTo>
                      <a:lnTo>
                        <a:pt x="12097820" y="9892144"/>
                      </a:lnTo>
                      <a:lnTo>
                        <a:pt x="12048968" y="9980078"/>
                      </a:lnTo>
                      <a:lnTo>
                        <a:pt x="11120774" y="9432933"/>
                      </a:lnTo>
                      <a:lnTo>
                        <a:pt x="11159856" y="9354769"/>
                      </a:lnTo>
                      <a:close/>
                      <a:moveTo>
                        <a:pt x="2513008" y="9208213"/>
                      </a:moveTo>
                      <a:lnTo>
                        <a:pt x="2552090" y="9286376"/>
                      </a:lnTo>
                      <a:lnTo>
                        <a:pt x="1965864" y="9589260"/>
                      </a:lnTo>
                      <a:lnTo>
                        <a:pt x="1917012" y="9501326"/>
                      </a:lnTo>
                      <a:lnTo>
                        <a:pt x="2513008" y="9208213"/>
                      </a:lnTo>
                      <a:close/>
                      <a:moveTo>
                        <a:pt x="11726542" y="9169131"/>
                      </a:moveTo>
                      <a:lnTo>
                        <a:pt x="12332310" y="9442703"/>
                      </a:lnTo>
                      <a:lnTo>
                        <a:pt x="12283458" y="9530637"/>
                      </a:lnTo>
                      <a:lnTo>
                        <a:pt x="11687460" y="9257065"/>
                      </a:lnTo>
                      <a:lnTo>
                        <a:pt x="11726542" y="9169131"/>
                      </a:lnTo>
                      <a:close/>
                      <a:moveTo>
                        <a:pt x="2737728" y="8641526"/>
                      </a:moveTo>
                      <a:lnTo>
                        <a:pt x="2767040" y="8719690"/>
                      </a:lnTo>
                      <a:lnTo>
                        <a:pt x="1750912" y="9100738"/>
                      </a:lnTo>
                      <a:lnTo>
                        <a:pt x="1721602" y="9003033"/>
                      </a:lnTo>
                      <a:lnTo>
                        <a:pt x="2737728" y="8641526"/>
                      </a:lnTo>
                      <a:close/>
                      <a:moveTo>
                        <a:pt x="11462740" y="8612215"/>
                      </a:moveTo>
                      <a:lnTo>
                        <a:pt x="12517948" y="8983492"/>
                      </a:lnTo>
                      <a:lnTo>
                        <a:pt x="12478868" y="9071426"/>
                      </a:lnTo>
                      <a:lnTo>
                        <a:pt x="11433428" y="8690379"/>
                      </a:lnTo>
                      <a:lnTo>
                        <a:pt x="11462740" y="8612215"/>
                      </a:lnTo>
                      <a:close/>
                      <a:moveTo>
                        <a:pt x="2219896" y="8377724"/>
                      </a:moveTo>
                      <a:lnTo>
                        <a:pt x="2239436" y="8465658"/>
                      </a:lnTo>
                      <a:lnTo>
                        <a:pt x="1604356" y="8661067"/>
                      </a:lnTo>
                      <a:lnTo>
                        <a:pt x="1584816" y="8563363"/>
                      </a:lnTo>
                      <a:lnTo>
                        <a:pt x="2219896" y="8377724"/>
                      </a:lnTo>
                      <a:close/>
                      <a:moveTo>
                        <a:pt x="12019656" y="8319101"/>
                      </a:moveTo>
                      <a:lnTo>
                        <a:pt x="12664506" y="8485199"/>
                      </a:lnTo>
                      <a:lnTo>
                        <a:pt x="12644964" y="8573133"/>
                      </a:lnTo>
                      <a:lnTo>
                        <a:pt x="12000116" y="8407036"/>
                      </a:lnTo>
                      <a:lnTo>
                        <a:pt x="12019656" y="8319101"/>
                      </a:lnTo>
                      <a:close/>
                      <a:moveTo>
                        <a:pt x="2532548" y="7859890"/>
                      </a:moveTo>
                      <a:lnTo>
                        <a:pt x="2542320" y="7947824"/>
                      </a:lnTo>
                      <a:lnTo>
                        <a:pt x="1487112" y="8133463"/>
                      </a:lnTo>
                      <a:lnTo>
                        <a:pt x="1467570" y="8045529"/>
                      </a:lnTo>
                      <a:lnTo>
                        <a:pt x="2532548" y="7859890"/>
                      </a:lnTo>
                      <a:close/>
                      <a:moveTo>
                        <a:pt x="11667920" y="7830579"/>
                      </a:moveTo>
                      <a:lnTo>
                        <a:pt x="12762210" y="8016218"/>
                      </a:lnTo>
                      <a:lnTo>
                        <a:pt x="12742668" y="8113922"/>
                      </a:lnTo>
                      <a:lnTo>
                        <a:pt x="11648380" y="7918513"/>
                      </a:lnTo>
                      <a:lnTo>
                        <a:pt x="11667920" y="7830579"/>
                      </a:lnTo>
                      <a:close/>
                      <a:moveTo>
                        <a:pt x="2063568" y="7488613"/>
                      </a:moveTo>
                      <a:lnTo>
                        <a:pt x="2073338" y="7586318"/>
                      </a:lnTo>
                      <a:lnTo>
                        <a:pt x="1408948" y="7654711"/>
                      </a:lnTo>
                      <a:lnTo>
                        <a:pt x="1408948" y="7566777"/>
                      </a:lnTo>
                      <a:lnTo>
                        <a:pt x="2063568" y="7488613"/>
                      </a:lnTo>
                      <a:close/>
                      <a:moveTo>
                        <a:pt x="12166212" y="7459302"/>
                      </a:moveTo>
                      <a:lnTo>
                        <a:pt x="12830604" y="7508154"/>
                      </a:lnTo>
                      <a:lnTo>
                        <a:pt x="12820832" y="7596088"/>
                      </a:lnTo>
                      <a:lnTo>
                        <a:pt x="12156442" y="7547236"/>
                      </a:lnTo>
                      <a:lnTo>
                        <a:pt x="12166212" y="7459302"/>
                      </a:lnTo>
                      <a:close/>
                      <a:moveTo>
                        <a:pt x="1379636" y="7039172"/>
                      </a:moveTo>
                      <a:lnTo>
                        <a:pt x="2464156" y="7039172"/>
                      </a:lnTo>
                      <a:lnTo>
                        <a:pt x="2464156" y="7127106"/>
                      </a:lnTo>
                      <a:lnTo>
                        <a:pt x="1379636" y="7136877"/>
                      </a:lnTo>
                      <a:lnTo>
                        <a:pt x="1379636" y="7039172"/>
                      </a:lnTo>
                      <a:close/>
                      <a:moveTo>
                        <a:pt x="11726542" y="7019632"/>
                      </a:moveTo>
                      <a:lnTo>
                        <a:pt x="12840374" y="7019632"/>
                      </a:lnTo>
                      <a:lnTo>
                        <a:pt x="12840374" y="7107566"/>
                      </a:lnTo>
                      <a:lnTo>
                        <a:pt x="11726542" y="7117336"/>
                      </a:lnTo>
                      <a:lnTo>
                        <a:pt x="11726542" y="7019632"/>
                      </a:lnTo>
                      <a:close/>
                      <a:moveTo>
                        <a:pt x="1408948" y="6550650"/>
                      </a:moveTo>
                      <a:lnTo>
                        <a:pt x="2063568" y="6599502"/>
                      </a:lnTo>
                      <a:lnTo>
                        <a:pt x="2063568" y="6687436"/>
                      </a:lnTo>
                      <a:lnTo>
                        <a:pt x="1399176" y="6648354"/>
                      </a:lnTo>
                      <a:lnTo>
                        <a:pt x="1408948" y="6550650"/>
                      </a:lnTo>
                      <a:close/>
                      <a:moveTo>
                        <a:pt x="12811062" y="6492028"/>
                      </a:moveTo>
                      <a:lnTo>
                        <a:pt x="12820832" y="6589732"/>
                      </a:lnTo>
                      <a:lnTo>
                        <a:pt x="12166212" y="6648354"/>
                      </a:lnTo>
                      <a:lnTo>
                        <a:pt x="12156442" y="6560420"/>
                      </a:lnTo>
                      <a:lnTo>
                        <a:pt x="12811062" y="6492028"/>
                      </a:lnTo>
                      <a:close/>
                      <a:moveTo>
                        <a:pt x="1477340" y="6032816"/>
                      </a:moveTo>
                      <a:lnTo>
                        <a:pt x="2542320" y="6228225"/>
                      </a:lnTo>
                      <a:lnTo>
                        <a:pt x="2522778" y="6316159"/>
                      </a:lnTo>
                      <a:lnTo>
                        <a:pt x="1457800" y="6130520"/>
                      </a:lnTo>
                      <a:lnTo>
                        <a:pt x="1477340" y="6032816"/>
                      </a:lnTo>
                      <a:close/>
                      <a:moveTo>
                        <a:pt x="12742668" y="6013276"/>
                      </a:moveTo>
                      <a:lnTo>
                        <a:pt x="12762210" y="6110980"/>
                      </a:lnTo>
                      <a:lnTo>
                        <a:pt x="11658148" y="6306389"/>
                      </a:lnTo>
                      <a:lnTo>
                        <a:pt x="11648380" y="6218455"/>
                      </a:lnTo>
                      <a:lnTo>
                        <a:pt x="12742668" y="6013276"/>
                      </a:lnTo>
                      <a:close/>
                      <a:moveTo>
                        <a:pt x="1584816" y="5573605"/>
                      </a:moveTo>
                      <a:lnTo>
                        <a:pt x="2229664" y="5729932"/>
                      </a:lnTo>
                      <a:lnTo>
                        <a:pt x="2200354" y="5817866"/>
                      </a:lnTo>
                      <a:lnTo>
                        <a:pt x="1555504" y="5661539"/>
                      </a:lnTo>
                      <a:lnTo>
                        <a:pt x="1584816" y="5573605"/>
                      </a:lnTo>
                      <a:close/>
                      <a:moveTo>
                        <a:pt x="12615652" y="5495441"/>
                      </a:moveTo>
                      <a:lnTo>
                        <a:pt x="12644964" y="5583375"/>
                      </a:lnTo>
                      <a:lnTo>
                        <a:pt x="12009884" y="5759243"/>
                      </a:lnTo>
                      <a:lnTo>
                        <a:pt x="11980574" y="5671309"/>
                      </a:lnTo>
                      <a:lnTo>
                        <a:pt x="12615652" y="5495441"/>
                      </a:lnTo>
                      <a:close/>
                      <a:moveTo>
                        <a:pt x="1741144" y="5075312"/>
                      </a:moveTo>
                      <a:lnTo>
                        <a:pt x="2757268" y="5446589"/>
                      </a:lnTo>
                      <a:lnTo>
                        <a:pt x="2727958" y="5534523"/>
                      </a:lnTo>
                      <a:lnTo>
                        <a:pt x="1711832" y="5163246"/>
                      </a:lnTo>
                      <a:lnTo>
                        <a:pt x="1741144" y="5075312"/>
                      </a:lnTo>
                      <a:close/>
                      <a:moveTo>
                        <a:pt x="12469096" y="5055771"/>
                      </a:moveTo>
                      <a:lnTo>
                        <a:pt x="12508178" y="5143705"/>
                      </a:lnTo>
                      <a:lnTo>
                        <a:pt x="11462740" y="5524752"/>
                      </a:lnTo>
                      <a:lnTo>
                        <a:pt x="11423658" y="5446589"/>
                      </a:lnTo>
                      <a:lnTo>
                        <a:pt x="12469096" y="5055771"/>
                      </a:lnTo>
                      <a:close/>
                      <a:moveTo>
                        <a:pt x="1936552" y="4616101"/>
                      </a:moveTo>
                      <a:lnTo>
                        <a:pt x="2542320" y="4889673"/>
                      </a:lnTo>
                      <a:lnTo>
                        <a:pt x="2503238" y="4967837"/>
                      </a:lnTo>
                      <a:lnTo>
                        <a:pt x="1897470" y="4704035"/>
                      </a:lnTo>
                      <a:lnTo>
                        <a:pt x="1936552" y="4616101"/>
                      </a:lnTo>
                      <a:close/>
                      <a:moveTo>
                        <a:pt x="12263916" y="4567248"/>
                      </a:moveTo>
                      <a:lnTo>
                        <a:pt x="12303000" y="4645412"/>
                      </a:lnTo>
                      <a:lnTo>
                        <a:pt x="11707000" y="4938527"/>
                      </a:lnTo>
                      <a:lnTo>
                        <a:pt x="11667920" y="4850592"/>
                      </a:lnTo>
                      <a:lnTo>
                        <a:pt x="12263916" y="4567248"/>
                      </a:lnTo>
                      <a:close/>
                      <a:moveTo>
                        <a:pt x="12048968" y="4166660"/>
                      </a:moveTo>
                      <a:lnTo>
                        <a:pt x="12097820" y="4244824"/>
                      </a:lnTo>
                      <a:lnTo>
                        <a:pt x="11130544" y="4801739"/>
                      </a:lnTo>
                      <a:lnTo>
                        <a:pt x="11081692" y="4723576"/>
                      </a:lnTo>
                      <a:lnTo>
                        <a:pt x="12048968" y="4166660"/>
                      </a:lnTo>
                      <a:close/>
                      <a:moveTo>
                        <a:pt x="2171042" y="4166660"/>
                      </a:moveTo>
                      <a:lnTo>
                        <a:pt x="3138316" y="4723576"/>
                      </a:lnTo>
                      <a:lnTo>
                        <a:pt x="3099236" y="4811510"/>
                      </a:lnTo>
                      <a:lnTo>
                        <a:pt x="2122190" y="4254594"/>
                      </a:lnTo>
                      <a:lnTo>
                        <a:pt x="2171042" y="4166660"/>
                      </a:lnTo>
                      <a:close/>
                      <a:moveTo>
                        <a:pt x="11785164" y="3756301"/>
                      </a:moveTo>
                      <a:lnTo>
                        <a:pt x="11834016" y="3834465"/>
                      </a:lnTo>
                      <a:lnTo>
                        <a:pt x="11296644" y="4215512"/>
                      </a:lnTo>
                      <a:lnTo>
                        <a:pt x="11247790" y="4147119"/>
                      </a:lnTo>
                      <a:lnTo>
                        <a:pt x="11785164" y="3756301"/>
                      </a:lnTo>
                      <a:close/>
                      <a:moveTo>
                        <a:pt x="2444616" y="3756301"/>
                      </a:moveTo>
                      <a:lnTo>
                        <a:pt x="2991760" y="4127578"/>
                      </a:lnTo>
                      <a:lnTo>
                        <a:pt x="2933136" y="4205742"/>
                      </a:lnTo>
                      <a:lnTo>
                        <a:pt x="2385992" y="3834465"/>
                      </a:lnTo>
                      <a:lnTo>
                        <a:pt x="2444616" y="3756301"/>
                      </a:lnTo>
                      <a:close/>
                      <a:moveTo>
                        <a:pt x="2747500" y="3365483"/>
                      </a:moveTo>
                      <a:lnTo>
                        <a:pt x="3607300" y="4078726"/>
                      </a:lnTo>
                      <a:lnTo>
                        <a:pt x="3548676" y="4147119"/>
                      </a:lnTo>
                      <a:lnTo>
                        <a:pt x="2688876" y="3433876"/>
                      </a:lnTo>
                      <a:lnTo>
                        <a:pt x="2747500" y="3365483"/>
                      </a:lnTo>
                      <a:close/>
                      <a:moveTo>
                        <a:pt x="11462740" y="3336172"/>
                      </a:moveTo>
                      <a:lnTo>
                        <a:pt x="11521364" y="3414335"/>
                      </a:lnTo>
                      <a:lnTo>
                        <a:pt x="10671334" y="4137349"/>
                      </a:lnTo>
                      <a:lnTo>
                        <a:pt x="10602940" y="4059185"/>
                      </a:lnTo>
                      <a:lnTo>
                        <a:pt x="11462740" y="3336172"/>
                      </a:lnTo>
                      <a:close/>
                      <a:moveTo>
                        <a:pt x="3079694" y="3003979"/>
                      </a:moveTo>
                      <a:lnTo>
                        <a:pt x="3558446" y="3463187"/>
                      </a:lnTo>
                      <a:lnTo>
                        <a:pt x="3490052" y="3521810"/>
                      </a:lnTo>
                      <a:lnTo>
                        <a:pt x="3021072" y="3072369"/>
                      </a:lnTo>
                      <a:lnTo>
                        <a:pt x="3079694" y="3003979"/>
                      </a:lnTo>
                      <a:close/>
                      <a:moveTo>
                        <a:pt x="11391810" y="2760793"/>
                      </a:moveTo>
                      <a:lnTo>
                        <a:pt x="7705476" y="7719161"/>
                      </a:lnTo>
                      <a:lnTo>
                        <a:pt x="7706432" y="7720110"/>
                      </a:lnTo>
                      <a:lnTo>
                        <a:pt x="7702608" y="7723017"/>
                      </a:lnTo>
                      <a:lnTo>
                        <a:pt x="7699740" y="7726874"/>
                      </a:lnTo>
                      <a:lnTo>
                        <a:pt x="7698782" y="7725925"/>
                      </a:lnTo>
                      <a:lnTo>
                        <a:pt x="2779492" y="11464244"/>
                      </a:lnTo>
                      <a:lnTo>
                        <a:pt x="2968736" y="11644670"/>
                      </a:lnTo>
                      <a:cubicBezTo>
                        <a:pt x="4056068" y="12632934"/>
                        <a:pt x="5500482" y="13235266"/>
                        <a:pt x="7085580" y="13235266"/>
                      </a:cubicBezTo>
                      <a:cubicBezTo>
                        <a:pt x="10467116" y="13235266"/>
                        <a:pt x="13208396" y="10493988"/>
                        <a:pt x="13208396" y="7112449"/>
                      </a:cubicBezTo>
                      <a:cubicBezTo>
                        <a:pt x="13208396" y="5421680"/>
                        <a:pt x="12523076" y="3890975"/>
                        <a:pt x="11415064" y="2782964"/>
                      </a:cubicBezTo>
                      <a:lnTo>
                        <a:pt x="11391810" y="2760793"/>
                      </a:lnTo>
                      <a:close/>
                      <a:moveTo>
                        <a:pt x="10749496" y="2652240"/>
                      </a:moveTo>
                      <a:lnTo>
                        <a:pt x="10827660" y="2710863"/>
                      </a:lnTo>
                      <a:lnTo>
                        <a:pt x="10104648" y="3570662"/>
                      </a:lnTo>
                      <a:lnTo>
                        <a:pt x="10036254" y="3512040"/>
                      </a:lnTo>
                      <a:lnTo>
                        <a:pt x="10749496" y="2652240"/>
                      </a:lnTo>
                      <a:close/>
                      <a:moveTo>
                        <a:pt x="3470512" y="2652240"/>
                      </a:moveTo>
                      <a:lnTo>
                        <a:pt x="4183756" y="3512040"/>
                      </a:lnTo>
                      <a:lnTo>
                        <a:pt x="4115362" y="3570662"/>
                      </a:lnTo>
                      <a:lnTo>
                        <a:pt x="3392348" y="2710863"/>
                      </a:lnTo>
                      <a:lnTo>
                        <a:pt x="3470512" y="2652240"/>
                      </a:lnTo>
                      <a:close/>
                      <a:moveTo>
                        <a:pt x="10368450" y="2359126"/>
                      </a:moveTo>
                      <a:lnTo>
                        <a:pt x="10446612" y="2417749"/>
                      </a:lnTo>
                      <a:lnTo>
                        <a:pt x="10075336" y="2964894"/>
                      </a:lnTo>
                      <a:lnTo>
                        <a:pt x="9997172" y="2906275"/>
                      </a:lnTo>
                      <a:lnTo>
                        <a:pt x="10368450" y="2359126"/>
                      </a:lnTo>
                      <a:close/>
                      <a:moveTo>
                        <a:pt x="3861330" y="2359126"/>
                      </a:moveTo>
                      <a:lnTo>
                        <a:pt x="4242378" y="2896501"/>
                      </a:lnTo>
                      <a:lnTo>
                        <a:pt x="4173984" y="2945353"/>
                      </a:lnTo>
                      <a:lnTo>
                        <a:pt x="3783168" y="2417749"/>
                      </a:lnTo>
                      <a:lnTo>
                        <a:pt x="3861330" y="2359126"/>
                      </a:lnTo>
                      <a:close/>
                      <a:moveTo>
                        <a:pt x="4281460" y="2095324"/>
                      </a:moveTo>
                      <a:lnTo>
                        <a:pt x="4838376" y="3062599"/>
                      </a:lnTo>
                      <a:lnTo>
                        <a:pt x="4760212" y="3101681"/>
                      </a:lnTo>
                      <a:lnTo>
                        <a:pt x="4203296" y="2144177"/>
                      </a:lnTo>
                      <a:lnTo>
                        <a:pt x="4281460" y="2095324"/>
                      </a:lnTo>
                      <a:close/>
                      <a:moveTo>
                        <a:pt x="9919008" y="2075783"/>
                      </a:moveTo>
                      <a:lnTo>
                        <a:pt x="10006944" y="2124636"/>
                      </a:lnTo>
                      <a:lnTo>
                        <a:pt x="9450028" y="3091910"/>
                      </a:lnTo>
                      <a:lnTo>
                        <a:pt x="9371864" y="3052828"/>
                      </a:lnTo>
                      <a:lnTo>
                        <a:pt x="9919008" y="2075783"/>
                      </a:lnTo>
                      <a:close/>
                      <a:moveTo>
                        <a:pt x="4721130" y="1870604"/>
                      </a:moveTo>
                      <a:lnTo>
                        <a:pt x="5004472" y="2466601"/>
                      </a:lnTo>
                      <a:lnTo>
                        <a:pt x="4926308" y="2505683"/>
                      </a:lnTo>
                      <a:lnTo>
                        <a:pt x="4633196" y="1909686"/>
                      </a:lnTo>
                      <a:lnTo>
                        <a:pt x="4721130" y="1870604"/>
                      </a:lnTo>
                      <a:close/>
                      <a:moveTo>
                        <a:pt x="9479340" y="1860833"/>
                      </a:moveTo>
                      <a:lnTo>
                        <a:pt x="9567272" y="1899915"/>
                      </a:lnTo>
                      <a:lnTo>
                        <a:pt x="9303472" y="2505683"/>
                      </a:lnTo>
                      <a:lnTo>
                        <a:pt x="9215536" y="2466601"/>
                      </a:lnTo>
                      <a:lnTo>
                        <a:pt x="9479340" y="1860833"/>
                      </a:lnTo>
                      <a:close/>
                      <a:moveTo>
                        <a:pt x="5190112" y="1675195"/>
                      </a:moveTo>
                      <a:lnTo>
                        <a:pt x="5571160" y="2730403"/>
                      </a:lnTo>
                      <a:lnTo>
                        <a:pt x="5483224" y="2759715"/>
                      </a:lnTo>
                      <a:lnTo>
                        <a:pt x="5102176" y="1714277"/>
                      </a:lnTo>
                      <a:lnTo>
                        <a:pt x="5190112" y="1675195"/>
                      </a:lnTo>
                      <a:close/>
                      <a:moveTo>
                        <a:pt x="9010356" y="1665425"/>
                      </a:moveTo>
                      <a:lnTo>
                        <a:pt x="9098292" y="1704506"/>
                      </a:lnTo>
                      <a:lnTo>
                        <a:pt x="8727014" y="2749944"/>
                      </a:lnTo>
                      <a:lnTo>
                        <a:pt x="8639080" y="2720633"/>
                      </a:lnTo>
                      <a:lnTo>
                        <a:pt x="9010356" y="1665425"/>
                      </a:lnTo>
                      <a:close/>
                      <a:moveTo>
                        <a:pt x="8551146" y="1528638"/>
                      </a:moveTo>
                      <a:lnTo>
                        <a:pt x="8639080" y="1548179"/>
                      </a:lnTo>
                      <a:lnTo>
                        <a:pt x="8472984" y="2193029"/>
                      </a:lnTo>
                      <a:lnTo>
                        <a:pt x="8385048" y="2173488"/>
                      </a:lnTo>
                      <a:lnTo>
                        <a:pt x="8551146" y="1528638"/>
                      </a:lnTo>
                      <a:close/>
                      <a:moveTo>
                        <a:pt x="5678634" y="1528638"/>
                      </a:moveTo>
                      <a:lnTo>
                        <a:pt x="5864272" y="2163717"/>
                      </a:lnTo>
                      <a:lnTo>
                        <a:pt x="5766568" y="2183261"/>
                      </a:lnTo>
                      <a:lnTo>
                        <a:pt x="5590700" y="1548179"/>
                      </a:lnTo>
                      <a:lnTo>
                        <a:pt x="5678634" y="1528638"/>
                      </a:lnTo>
                      <a:close/>
                      <a:moveTo>
                        <a:pt x="8052852" y="1421164"/>
                      </a:moveTo>
                      <a:lnTo>
                        <a:pt x="8150558" y="1440704"/>
                      </a:lnTo>
                      <a:lnTo>
                        <a:pt x="7955148" y="2534995"/>
                      </a:lnTo>
                      <a:lnTo>
                        <a:pt x="7867216" y="2525224"/>
                      </a:lnTo>
                      <a:lnTo>
                        <a:pt x="8052852" y="1421164"/>
                      </a:lnTo>
                      <a:close/>
                      <a:moveTo>
                        <a:pt x="6157386" y="1421164"/>
                      </a:moveTo>
                      <a:lnTo>
                        <a:pt x="6352796" y="2525224"/>
                      </a:lnTo>
                      <a:lnTo>
                        <a:pt x="6264860" y="2544768"/>
                      </a:lnTo>
                      <a:lnTo>
                        <a:pt x="6059680" y="1440704"/>
                      </a:lnTo>
                      <a:lnTo>
                        <a:pt x="6157386" y="1421164"/>
                      </a:lnTo>
                      <a:close/>
                      <a:moveTo>
                        <a:pt x="7564332" y="1362543"/>
                      </a:moveTo>
                      <a:lnTo>
                        <a:pt x="7652264" y="1372311"/>
                      </a:lnTo>
                      <a:lnTo>
                        <a:pt x="7603412" y="2026931"/>
                      </a:lnTo>
                      <a:lnTo>
                        <a:pt x="7515480" y="2026931"/>
                      </a:lnTo>
                      <a:lnTo>
                        <a:pt x="7564332" y="1362543"/>
                      </a:lnTo>
                      <a:close/>
                      <a:moveTo>
                        <a:pt x="6655680" y="1362543"/>
                      </a:moveTo>
                      <a:lnTo>
                        <a:pt x="6724072" y="2017164"/>
                      </a:lnTo>
                      <a:lnTo>
                        <a:pt x="6636138" y="2026931"/>
                      </a:lnTo>
                      <a:lnTo>
                        <a:pt x="6567744" y="1372311"/>
                      </a:lnTo>
                      <a:lnTo>
                        <a:pt x="6655680" y="1362543"/>
                      </a:lnTo>
                      <a:close/>
                      <a:moveTo>
                        <a:pt x="7046496" y="1342999"/>
                      </a:moveTo>
                      <a:lnTo>
                        <a:pt x="7144200" y="1342999"/>
                      </a:lnTo>
                      <a:lnTo>
                        <a:pt x="7144200" y="2466601"/>
                      </a:lnTo>
                      <a:lnTo>
                        <a:pt x="7056268" y="2466601"/>
                      </a:lnTo>
                      <a:lnTo>
                        <a:pt x="7046496" y="1342999"/>
                      </a:lnTo>
                      <a:close/>
                      <a:moveTo>
                        <a:pt x="7085580" y="989632"/>
                      </a:moveTo>
                      <a:cubicBezTo>
                        <a:pt x="3704040" y="989632"/>
                        <a:pt x="962764" y="3730910"/>
                        <a:pt x="962764" y="7112449"/>
                      </a:cubicBezTo>
                      <a:cubicBezTo>
                        <a:pt x="962764" y="8803219"/>
                        <a:pt x="1648082" y="10333923"/>
                        <a:pt x="2756092" y="11441934"/>
                      </a:cubicBezTo>
                      <a:lnTo>
                        <a:pt x="2779362" y="11464120"/>
                      </a:lnTo>
                      <a:lnTo>
                        <a:pt x="6588734" y="6627501"/>
                      </a:lnTo>
                      <a:lnTo>
                        <a:pt x="6587966" y="6626741"/>
                      </a:lnTo>
                      <a:lnTo>
                        <a:pt x="6591696" y="6623740"/>
                      </a:lnTo>
                      <a:lnTo>
                        <a:pt x="6594660" y="6619978"/>
                      </a:lnTo>
                      <a:lnTo>
                        <a:pt x="6595428" y="6620737"/>
                      </a:lnTo>
                      <a:lnTo>
                        <a:pt x="11391680" y="2760668"/>
                      </a:lnTo>
                      <a:lnTo>
                        <a:pt x="11202422" y="2580229"/>
                      </a:lnTo>
                      <a:cubicBezTo>
                        <a:pt x="10115088" y="1591964"/>
                        <a:pt x="8670676" y="989632"/>
                        <a:pt x="7085580" y="989632"/>
                      </a:cubicBezTo>
                      <a:close/>
                      <a:moveTo>
                        <a:pt x="4474866" y="0"/>
                      </a:moveTo>
                      <a:lnTo>
                        <a:pt x="9770450" y="0"/>
                      </a:lnTo>
                      <a:lnTo>
                        <a:pt x="10288284" y="9771"/>
                      </a:lnTo>
                      <a:lnTo>
                        <a:pt x="10718184" y="9771"/>
                      </a:lnTo>
                      <a:lnTo>
                        <a:pt x="10962444" y="19541"/>
                      </a:lnTo>
                      <a:lnTo>
                        <a:pt x="11196936" y="29312"/>
                      </a:lnTo>
                      <a:lnTo>
                        <a:pt x="11431426" y="58623"/>
                      </a:lnTo>
                      <a:lnTo>
                        <a:pt x="11656148" y="87934"/>
                      </a:lnTo>
                      <a:lnTo>
                        <a:pt x="11880868" y="136787"/>
                      </a:lnTo>
                      <a:lnTo>
                        <a:pt x="12105588" y="205180"/>
                      </a:lnTo>
                      <a:lnTo>
                        <a:pt x="12330308" y="283343"/>
                      </a:lnTo>
                      <a:lnTo>
                        <a:pt x="12545258" y="381048"/>
                      </a:lnTo>
                      <a:lnTo>
                        <a:pt x="12652732" y="439671"/>
                      </a:lnTo>
                      <a:lnTo>
                        <a:pt x="12750436" y="498293"/>
                      </a:lnTo>
                      <a:lnTo>
                        <a:pt x="12945846" y="635080"/>
                      </a:lnTo>
                      <a:lnTo>
                        <a:pt x="13131484" y="781636"/>
                      </a:lnTo>
                      <a:lnTo>
                        <a:pt x="13307352" y="947734"/>
                      </a:lnTo>
                      <a:lnTo>
                        <a:pt x="13463680" y="1113832"/>
                      </a:lnTo>
                      <a:lnTo>
                        <a:pt x="13620008" y="1299470"/>
                      </a:lnTo>
                      <a:lnTo>
                        <a:pt x="13756792" y="1504650"/>
                      </a:lnTo>
                      <a:lnTo>
                        <a:pt x="13815416" y="1602354"/>
                      </a:lnTo>
                      <a:lnTo>
                        <a:pt x="13874040" y="1709829"/>
                      </a:lnTo>
                      <a:lnTo>
                        <a:pt x="13971744" y="1924779"/>
                      </a:lnTo>
                      <a:lnTo>
                        <a:pt x="14049908" y="2139729"/>
                      </a:lnTo>
                      <a:lnTo>
                        <a:pt x="14108530" y="2364450"/>
                      </a:lnTo>
                      <a:lnTo>
                        <a:pt x="14157382" y="2598940"/>
                      </a:lnTo>
                      <a:lnTo>
                        <a:pt x="14196464" y="2823661"/>
                      </a:lnTo>
                      <a:lnTo>
                        <a:pt x="14216004" y="3058152"/>
                      </a:lnTo>
                      <a:lnTo>
                        <a:pt x="14235546" y="3292642"/>
                      </a:lnTo>
                      <a:lnTo>
                        <a:pt x="14245316" y="3527133"/>
                      </a:lnTo>
                      <a:lnTo>
                        <a:pt x="14245316" y="3957033"/>
                      </a:lnTo>
                      <a:lnTo>
                        <a:pt x="14245316" y="4484637"/>
                      </a:lnTo>
                      <a:lnTo>
                        <a:pt x="14245316" y="9770451"/>
                      </a:lnTo>
                      <a:lnTo>
                        <a:pt x="14245316" y="10298055"/>
                      </a:lnTo>
                      <a:lnTo>
                        <a:pt x="14245316" y="10727955"/>
                      </a:lnTo>
                      <a:lnTo>
                        <a:pt x="14235546" y="10962446"/>
                      </a:lnTo>
                      <a:lnTo>
                        <a:pt x="14216004" y="11206707"/>
                      </a:lnTo>
                      <a:lnTo>
                        <a:pt x="14196464" y="11431428"/>
                      </a:lnTo>
                      <a:lnTo>
                        <a:pt x="14157382" y="11656148"/>
                      </a:lnTo>
                      <a:lnTo>
                        <a:pt x="14108530" y="11890639"/>
                      </a:lnTo>
                      <a:lnTo>
                        <a:pt x="14049908" y="12115359"/>
                      </a:lnTo>
                      <a:lnTo>
                        <a:pt x="13971744" y="12330309"/>
                      </a:lnTo>
                      <a:lnTo>
                        <a:pt x="13874040" y="12545259"/>
                      </a:lnTo>
                      <a:lnTo>
                        <a:pt x="13815416" y="12652734"/>
                      </a:lnTo>
                      <a:lnTo>
                        <a:pt x="13756792" y="12760209"/>
                      </a:lnTo>
                      <a:lnTo>
                        <a:pt x="13620008" y="12955618"/>
                      </a:lnTo>
                      <a:lnTo>
                        <a:pt x="13463680" y="13141257"/>
                      </a:lnTo>
                      <a:lnTo>
                        <a:pt x="13307352" y="13317125"/>
                      </a:lnTo>
                      <a:lnTo>
                        <a:pt x="13131484" y="13473452"/>
                      </a:lnTo>
                      <a:lnTo>
                        <a:pt x="12945846" y="13620009"/>
                      </a:lnTo>
                      <a:lnTo>
                        <a:pt x="12750436" y="13756795"/>
                      </a:lnTo>
                      <a:lnTo>
                        <a:pt x="12652732" y="13825188"/>
                      </a:lnTo>
                      <a:lnTo>
                        <a:pt x="12545258" y="13883811"/>
                      </a:lnTo>
                      <a:lnTo>
                        <a:pt x="12330308" y="13981515"/>
                      </a:lnTo>
                      <a:lnTo>
                        <a:pt x="12105588" y="14059679"/>
                      </a:lnTo>
                      <a:lnTo>
                        <a:pt x="11880868" y="14118302"/>
                      </a:lnTo>
                      <a:lnTo>
                        <a:pt x="11656148" y="14167154"/>
                      </a:lnTo>
                      <a:lnTo>
                        <a:pt x="11431426" y="14196465"/>
                      </a:lnTo>
                      <a:lnTo>
                        <a:pt x="11196936" y="14225777"/>
                      </a:lnTo>
                      <a:lnTo>
                        <a:pt x="10962444" y="14235547"/>
                      </a:lnTo>
                      <a:lnTo>
                        <a:pt x="10718184" y="14245318"/>
                      </a:lnTo>
                      <a:lnTo>
                        <a:pt x="10288284" y="14255088"/>
                      </a:lnTo>
                      <a:lnTo>
                        <a:pt x="9770450" y="14255088"/>
                      </a:lnTo>
                      <a:lnTo>
                        <a:pt x="4474866" y="14255088"/>
                      </a:lnTo>
                      <a:lnTo>
                        <a:pt x="3957032" y="14255088"/>
                      </a:lnTo>
                      <a:lnTo>
                        <a:pt x="3527132" y="14245318"/>
                      </a:lnTo>
                      <a:lnTo>
                        <a:pt x="3282870" y="14235547"/>
                      </a:lnTo>
                      <a:lnTo>
                        <a:pt x="3048380" y="14225777"/>
                      </a:lnTo>
                      <a:lnTo>
                        <a:pt x="2813888" y="14196465"/>
                      </a:lnTo>
                      <a:lnTo>
                        <a:pt x="2589168" y="14167154"/>
                      </a:lnTo>
                      <a:lnTo>
                        <a:pt x="2364448" y="14118302"/>
                      </a:lnTo>
                      <a:lnTo>
                        <a:pt x="2139728" y="14059679"/>
                      </a:lnTo>
                      <a:lnTo>
                        <a:pt x="1924778" y="13981515"/>
                      </a:lnTo>
                      <a:lnTo>
                        <a:pt x="1709828" y="13883811"/>
                      </a:lnTo>
                      <a:lnTo>
                        <a:pt x="1602352" y="13825188"/>
                      </a:lnTo>
                      <a:lnTo>
                        <a:pt x="1494878" y="13756795"/>
                      </a:lnTo>
                      <a:lnTo>
                        <a:pt x="1299468" y="13620009"/>
                      </a:lnTo>
                      <a:lnTo>
                        <a:pt x="1113832" y="13473452"/>
                      </a:lnTo>
                      <a:lnTo>
                        <a:pt x="937964" y="13317125"/>
                      </a:lnTo>
                      <a:lnTo>
                        <a:pt x="781636" y="13141257"/>
                      </a:lnTo>
                      <a:lnTo>
                        <a:pt x="625308" y="12955618"/>
                      </a:lnTo>
                      <a:lnTo>
                        <a:pt x="488520" y="12760209"/>
                      </a:lnTo>
                      <a:lnTo>
                        <a:pt x="429900" y="12652734"/>
                      </a:lnTo>
                      <a:lnTo>
                        <a:pt x="371276" y="12545259"/>
                      </a:lnTo>
                      <a:lnTo>
                        <a:pt x="273572" y="12330309"/>
                      </a:lnTo>
                      <a:lnTo>
                        <a:pt x="195408" y="12115359"/>
                      </a:lnTo>
                      <a:lnTo>
                        <a:pt x="136784" y="11890639"/>
                      </a:lnTo>
                      <a:lnTo>
                        <a:pt x="87932" y="11656148"/>
                      </a:lnTo>
                      <a:lnTo>
                        <a:pt x="48852" y="11431428"/>
                      </a:lnTo>
                      <a:lnTo>
                        <a:pt x="29312" y="11206707"/>
                      </a:lnTo>
                      <a:lnTo>
                        <a:pt x="9768" y="10962446"/>
                      </a:lnTo>
                      <a:lnTo>
                        <a:pt x="9768" y="10727955"/>
                      </a:lnTo>
                      <a:lnTo>
                        <a:pt x="0" y="10298055"/>
                      </a:lnTo>
                      <a:lnTo>
                        <a:pt x="0" y="9770451"/>
                      </a:lnTo>
                      <a:lnTo>
                        <a:pt x="0" y="4484637"/>
                      </a:lnTo>
                      <a:lnTo>
                        <a:pt x="0" y="3957033"/>
                      </a:lnTo>
                      <a:lnTo>
                        <a:pt x="9768" y="3527133"/>
                      </a:lnTo>
                      <a:lnTo>
                        <a:pt x="9768" y="3292642"/>
                      </a:lnTo>
                      <a:lnTo>
                        <a:pt x="29312" y="3058152"/>
                      </a:lnTo>
                      <a:lnTo>
                        <a:pt x="48852" y="2823661"/>
                      </a:lnTo>
                      <a:lnTo>
                        <a:pt x="87932" y="2598940"/>
                      </a:lnTo>
                      <a:lnTo>
                        <a:pt x="136784" y="2364450"/>
                      </a:lnTo>
                      <a:lnTo>
                        <a:pt x="195408" y="2139729"/>
                      </a:lnTo>
                      <a:lnTo>
                        <a:pt x="273572" y="1924779"/>
                      </a:lnTo>
                      <a:lnTo>
                        <a:pt x="371276" y="1709829"/>
                      </a:lnTo>
                      <a:lnTo>
                        <a:pt x="429900" y="1602354"/>
                      </a:lnTo>
                      <a:lnTo>
                        <a:pt x="488520" y="1504650"/>
                      </a:lnTo>
                      <a:lnTo>
                        <a:pt x="625308" y="1299470"/>
                      </a:lnTo>
                      <a:lnTo>
                        <a:pt x="781636" y="1113832"/>
                      </a:lnTo>
                      <a:lnTo>
                        <a:pt x="937964" y="947734"/>
                      </a:lnTo>
                      <a:lnTo>
                        <a:pt x="1113832" y="781636"/>
                      </a:lnTo>
                      <a:lnTo>
                        <a:pt x="1299468" y="635080"/>
                      </a:lnTo>
                      <a:lnTo>
                        <a:pt x="1494878" y="498293"/>
                      </a:lnTo>
                      <a:lnTo>
                        <a:pt x="1602352" y="439671"/>
                      </a:lnTo>
                      <a:lnTo>
                        <a:pt x="1709828" y="381048"/>
                      </a:lnTo>
                      <a:lnTo>
                        <a:pt x="1924778" y="283343"/>
                      </a:lnTo>
                      <a:lnTo>
                        <a:pt x="2139728" y="205180"/>
                      </a:lnTo>
                      <a:lnTo>
                        <a:pt x="2364448" y="136787"/>
                      </a:lnTo>
                      <a:lnTo>
                        <a:pt x="2589168" y="87934"/>
                      </a:lnTo>
                      <a:lnTo>
                        <a:pt x="2813888" y="58623"/>
                      </a:lnTo>
                      <a:lnTo>
                        <a:pt x="3048380" y="29312"/>
                      </a:lnTo>
                      <a:lnTo>
                        <a:pt x="3282870" y="19541"/>
                      </a:lnTo>
                      <a:lnTo>
                        <a:pt x="3527132" y="9771"/>
                      </a:lnTo>
                      <a:lnTo>
                        <a:pt x="3957032" y="9771"/>
                      </a:lnTo>
                      <a:lnTo>
                        <a:pt x="447486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  <p:sp>
            <p:nvSpPr>
              <p:cNvPr id="253" name="CustomShape 28"/>
              <p:cNvSpPr/>
              <p:nvPr/>
            </p:nvSpPr>
            <p:spPr>
              <a:xfrm>
                <a:off x="9177840" y="4353840"/>
                <a:ext cx="2294280" cy="332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 anchor="b" anchorCtr="1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16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总结与展望</a:t>
                </a:r>
                <a:endParaRPr lang="en-US" sz="1600" b="0" strike="noStrike" spc="-1">
                  <a:latin typeface="Arial" panose="020B0604020202020204"/>
                </a:endParaRPr>
              </a:p>
            </p:txBody>
          </p:sp>
          <p:sp>
            <p:nvSpPr>
              <p:cNvPr id="254" name="CustomShape 29"/>
              <p:cNvSpPr/>
              <p:nvPr/>
            </p:nvSpPr>
            <p:spPr>
              <a:xfrm>
                <a:off x="9177840" y="4692240"/>
                <a:ext cx="2294280" cy="571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255" name="Line 30"/>
            <p:cNvSpPr/>
            <p:nvPr/>
          </p:nvSpPr>
          <p:spPr>
            <a:xfrm>
              <a:off x="3305880" y="4353480"/>
              <a:ext cx="360" cy="1789920"/>
            </a:xfrm>
            <a:prstGeom prst="line">
              <a:avLst/>
            </a:prstGeom>
            <a:ln w="3240">
              <a:solidFill>
                <a:srgbClr val="D9D9D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6" name="Line 31"/>
            <p:cNvSpPr/>
            <p:nvPr/>
          </p:nvSpPr>
          <p:spPr>
            <a:xfrm>
              <a:off x="6095880" y="4353480"/>
              <a:ext cx="360" cy="1789920"/>
            </a:xfrm>
            <a:prstGeom prst="line">
              <a:avLst/>
            </a:prstGeom>
            <a:ln w="3240">
              <a:solidFill>
                <a:srgbClr val="D9D9D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57" name="Line 32"/>
            <p:cNvSpPr/>
            <p:nvPr/>
          </p:nvSpPr>
          <p:spPr>
            <a:xfrm>
              <a:off x="8885880" y="4353480"/>
              <a:ext cx="360" cy="1789920"/>
            </a:xfrm>
            <a:prstGeom prst="line">
              <a:avLst/>
            </a:prstGeom>
            <a:ln w="3240">
              <a:solidFill>
                <a:srgbClr val="D9D9D9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4687920" y="2215080"/>
            <a:ext cx="5413320" cy="88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r>
              <a:rPr lang="zh-CN" altLang="en-US" sz="2400" b="1" strike="noStrike" spc="-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（</a:t>
            </a:r>
            <a:r>
              <a:rPr lang="zh-CN" altLang="en-US" sz="2400" b="1" strike="noStrike" spc="-1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rPr>
              <a:t>重做</a:t>
            </a:r>
            <a:r>
              <a:rPr lang="zh-CN" altLang="en-US" sz="2400" b="1" strike="noStrike" spc="-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）</a:t>
            </a:r>
            <a:endParaRPr lang="zh-CN" altLang="en-US" sz="2400" b="1" strike="noStrike" spc="-1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3780000" y="2728440"/>
            <a:ext cx="543960" cy="359280"/>
          </a:xfrm>
          <a:prstGeom prst="rect">
            <a:avLst/>
          </a:prstGeom>
          <a:noFill/>
          <a:ln w="117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55">
                <a:solidFill>
                  <a:srgbClr val="FFFFFF"/>
                </a:solidFill>
                <a:latin typeface="Impact" panose="020B0806030902050204"/>
                <a:ea typeface="微软雅黑" panose="020B0503020204020204" charset="-122"/>
              </a:rPr>
              <a:t>/03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38935" y="1428115"/>
            <a:ext cx="45288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与传统农业相比，农业物联网具有什么优势（先提出问题，再解决问题）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高效养殖（实时监测）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任何地方都可以看数据，不需要特定去测量。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无人看养，全天候实时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异常数据，及时处理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0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481" name="Group 3"/>
          <p:cNvGrpSpPr/>
          <p:nvPr/>
        </p:nvGrpSpPr>
        <p:grpSpPr>
          <a:xfrm>
            <a:off x="675720" y="2034000"/>
            <a:ext cx="10839240" cy="4672440"/>
            <a:chOff x="675720" y="2034000"/>
            <a:chExt cx="10839240" cy="4672440"/>
          </a:xfrm>
        </p:grpSpPr>
        <p:grpSp>
          <p:nvGrpSpPr>
            <p:cNvPr id="482" name="Group 4"/>
            <p:cNvGrpSpPr/>
            <p:nvPr/>
          </p:nvGrpSpPr>
          <p:grpSpPr>
            <a:xfrm>
              <a:off x="8244720" y="4762800"/>
              <a:ext cx="3270240" cy="1175040"/>
              <a:chOff x="8244720" y="4762800"/>
              <a:chExt cx="3270240" cy="1175040"/>
            </a:xfrm>
          </p:grpSpPr>
          <p:sp>
            <p:nvSpPr>
              <p:cNvPr id="483" name="CustomShape 5"/>
              <p:cNvSpPr/>
              <p:nvPr/>
            </p:nvSpPr>
            <p:spPr>
              <a:xfrm>
                <a:off x="8244720" y="5162400"/>
                <a:ext cx="3270240" cy="775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6800" rIns="90000" bIns="46800" anchor="ctr"/>
              <a:p>
                <a:pPr marL="171450" indent="-165735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/>
                  <a:buChar char="•"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智慧水塘系统</a:t>
                </a:r>
                <a:endParaRPr lang="en-US" sz="1100" b="0" strike="noStrike" spc="-1">
                  <a:latin typeface="Arial" panose="020B0604020202020204"/>
                </a:endParaRPr>
              </a:p>
              <a:p>
                <a:pPr marL="171450" indent="-165735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/>
                  <a:buChar char="•"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数格实验室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84" name="CustomShape 6"/>
              <p:cNvSpPr/>
              <p:nvPr/>
            </p:nvSpPr>
            <p:spPr>
              <a:xfrm>
                <a:off x="8244720" y="4762800"/>
                <a:ext cx="3270240" cy="393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6800" rIns="90000" bIns="46800" anchor="b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应用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485" name="Group 7"/>
            <p:cNvGrpSpPr/>
            <p:nvPr/>
          </p:nvGrpSpPr>
          <p:grpSpPr>
            <a:xfrm>
              <a:off x="675720" y="4762440"/>
              <a:ext cx="3270600" cy="1175400"/>
              <a:chOff x="675720" y="4762440"/>
              <a:chExt cx="3270600" cy="1175400"/>
            </a:xfrm>
          </p:grpSpPr>
          <p:sp>
            <p:nvSpPr>
              <p:cNvPr id="486" name="CustomShape 8"/>
              <p:cNvSpPr/>
              <p:nvPr/>
            </p:nvSpPr>
            <p:spPr>
              <a:xfrm>
                <a:off x="675720" y="5162040"/>
                <a:ext cx="3270600" cy="77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6800" rIns="90000" bIns="46800" anchor="ctr"/>
              <a:p>
                <a:pPr marL="171450" indent="-165735" algn="r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/>
                  <a:buChar char="•"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系统架构</a:t>
                </a:r>
                <a:endParaRPr lang="en-US" sz="1100" b="0" strike="noStrike" spc="-1">
                  <a:latin typeface="Arial" panose="020B0604020202020204"/>
                </a:endParaRPr>
              </a:p>
              <a:p>
                <a:pPr marL="171450" indent="-165735" algn="r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/>
                  <a:buChar char="•"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平台架构</a:t>
                </a:r>
                <a:endParaRPr lang="en-US" sz="1100" b="0" strike="noStrike" spc="-1">
                  <a:latin typeface="Arial" panose="020B0604020202020204"/>
                </a:endParaRPr>
              </a:p>
              <a:p>
                <a:pPr algn="r">
                  <a:lnSpc>
                    <a:spcPct val="150000"/>
                  </a:lnSpc>
                </a:pPr>
                <a:endParaRPr lang="en-US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87" name="CustomShape 9"/>
              <p:cNvSpPr/>
              <p:nvPr/>
            </p:nvSpPr>
            <p:spPr>
              <a:xfrm>
                <a:off x="675720" y="4762440"/>
                <a:ext cx="3270600" cy="393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6800" rIns="90000" bIns="46800" anchor="b">
                <a:normAutofit/>
              </a:bodyPr>
              <a:p>
                <a:pPr algn="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架构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488" name="Group 10"/>
            <p:cNvGrpSpPr/>
            <p:nvPr/>
          </p:nvGrpSpPr>
          <p:grpSpPr>
            <a:xfrm>
              <a:off x="8244720" y="2767680"/>
              <a:ext cx="3270240" cy="1175400"/>
              <a:chOff x="8244720" y="2767680"/>
              <a:chExt cx="3270240" cy="1175400"/>
            </a:xfrm>
          </p:grpSpPr>
          <p:sp>
            <p:nvSpPr>
              <p:cNvPr id="489" name="CustomShape 11"/>
              <p:cNvSpPr/>
              <p:nvPr/>
            </p:nvSpPr>
            <p:spPr>
              <a:xfrm>
                <a:off x="8244720" y="3167640"/>
                <a:ext cx="3270240" cy="775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6800" rIns="90000" bIns="46800" anchor="ctr"/>
              <a:p>
                <a:pPr marL="171450" indent="-165735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/>
                  <a:buChar char="•"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协议：mqtt</a:t>
                </a:r>
                <a:endParaRPr lang="en-US" sz="1100" b="0" strike="noStrike" spc="-1">
                  <a:latin typeface="Arial" panose="020B0604020202020204"/>
                </a:endParaRPr>
              </a:p>
              <a:p>
                <a:pPr marL="171450" indent="-165735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/>
                  <a:buChar char="•"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语言：c语言、python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90" name="CustomShape 12"/>
              <p:cNvSpPr/>
              <p:nvPr/>
            </p:nvSpPr>
            <p:spPr>
              <a:xfrm>
                <a:off x="8244720" y="2767680"/>
                <a:ext cx="3270240" cy="393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6800" rIns="90000" bIns="46800" anchor="b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软件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491" name="Group 13"/>
            <p:cNvGrpSpPr/>
            <p:nvPr/>
          </p:nvGrpSpPr>
          <p:grpSpPr>
            <a:xfrm>
              <a:off x="675720" y="2767320"/>
              <a:ext cx="3270600" cy="1175760"/>
              <a:chOff x="675720" y="2767320"/>
              <a:chExt cx="3270600" cy="1175760"/>
            </a:xfrm>
          </p:grpSpPr>
          <p:sp>
            <p:nvSpPr>
              <p:cNvPr id="492" name="CustomShape 14"/>
              <p:cNvSpPr/>
              <p:nvPr/>
            </p:nvSpPr>
            <p:spPr>
              <a:xfrm>
                <a:off x="675720" y="3167280"/>
                <a:ext cx="3270600" cy="77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6800" rIns="90000" bIns="46800" anchor="ctr"/>
              <a:p>
                <a:pPr marL="171450" indent="-165735" algn="r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/>
                  <a:buChar char="•"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设备传感器</a:t>
                </a:r>
                <a:endParaRPr lang="en-US" sz="1100" b="0" strike="noStrike" spc="-1">
                  <a:latin typeface="Arial" panose="020B0604020202020204"/>
                </a:endParaRPr>
              </a:p>
              <a:p>
                <a:pPr marL="171450" indent="-165735" algn="r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/>
                  <a:buChar char="•"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网络设备</a:t>
                </a:r>
                <a:endParaRPr lang="en-US" sz="1100" b="0" strike="noStrike" spc="-1">
                  <a:latin typeface="Arial" panose="020B0604020202020204"/>
                </a:endParaRPr>
              </a:p>
              <a:p>
                <a:pPr marL="171450" indent="-165735" algn="r">
                  <a:lnSpc>
                    <a:spcPct val="150000"/>
                  </a:lnSpc>
                  <a:buClr>
                    <a:srgbClr val="000000"/>
                  </a:buClr>
                  <a:buFont typeface="Arial" panose="020B0604020202020204"/>
                  <a:buChar char="•"/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控制中心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  <p:sp>
            <p:nvSpPr>
              <p:cNvPr id="493" name="CustomShape 15"/>
              <p:cNvSpPr/>
              <p:nvPr/>
            </p:nvSpPr>
            <p:spPr>
              <a:xfrm>
                <a:off x="675720" y="2767320"/>
                <a:ext cx="3270600" cy="393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6800" rIns="90000" bIns="46800" anchor="b">
                <a:normAutofit/>
              </a:bodyPr>
              <a:p>
                <a:pPr algn="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硬件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494" name="Group 16"/>
            <p:cNvGrpSpPr/>
            <p:nvPr/>
          </p:nvGrpSpPr>
          <p:grpSpPr>
            <a:xfrm>
              <a:off x="4152240" y="2034000"/>
              <a:ext cx="3881520" cy="4672440"/>
              <a:chOff x="4152240" y="2034000"/>
              <a:chExt cx="3881520" cy="4672440"/>
            </a:xfrm>
          </p:grpSpPr>
          <p:sp>
            <p:nvSpPr>
              <p:cNvPr id="495" name="CustomShape 17"/>
              <p:cNvSpPr/>
              <p:nvPr/>
            </p:nvSpPr>
            <p:spPr>
              <a:xfrm>
                <a:off x="6744960" y="2232720"/>
                <a:ext cx="1288800" cy="340236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468">
                    <a:moveTo>
                      <a:pt x="64" y="433"/>
                    </a:moveTo>
                    <a:cubicBezTo>
                      <a:pt x="94" y="321"/>
                      <a:pt x="124" y="210"/>
                      <a:pt x="155" y="98"/>
                    </a:cubicBezTo>
                    <a:cubicBezTo>
                      <a:pt x="159" y="82"/>
                      <a:pt x="163" y="66"/>
                      <a:pt x="168" y="50"/>
                    </a:cubicBezTo>
                    <a:cubicBezTo>
                      <a:pt x="177" y="15"/>
                      <a:pt x="123" y="0"/>
                      <a:pt x="114" y="35"/>
                    </a:cubicBezTo>
                    <a:cubicBezTo>
                      <a:pt x="83" y="147"/>
                      <a:pt x="53" y="259"/>
                      <a:pt x="23" y="370"/>
                    </a:cubicBezTo>
                    <a:cubicBezTo>
                      <a:pt x="18" y="386"/>
                      <a:pt x="14" y="402"/>
                      <a:pt x="10" y="418"/>
                    </a:cubicBezTo>
                    <a:cubicBezTo>
                      <a:pt x="0" y="453"/>
                      <a:pt x="54" y="468"/>
                      <a:pt x="64" y="433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96" name="CustomShape 18"/>
              <p:cNvSpPr/>
              <p:nvPr/>
            </p:nvSpPr>
            <p:spPr>
              <a:xfrm>
                <a:off x="6839640" y="2034000"/>
                <a:ext cx="403560" cy="34128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469">
                    <a:moveTo>
                      <a:pt x="56" y="432"/>
                    </a:moveTo>
                    <a:cubicBezTo>
                      <a:pt x="56" y="317"/>
                      <a:pt x="56" y="201"/>
                      <a:pt x="56" y="85"/>
                    </a:cubicBezTo>
                    <a:cubicBezTo>
                      <a:pt x="56" y="69"/>
                      <a:pt x="56" y="52"/>
                      <a:pt x="56" y="36"/>
                    </a:cubicBezTo>
                    <a:cubicBezTo>
                      <a:pt x="56" y="0"/>
                      <a:pt x="0" y="0"/>
                      <a:pt x="0" y="36"/>
                    </a:cubicBezTo>
                    <a:cubicBezTo>
                      <a:pt x="0" y="151"/>
                      <a:pt x="0" y="267"/>
                      <a:pt x="0" y="383"/>
                    </a:cubicBezTo>
                    <a:cubicBezTo>
                      <a:pt x="0" y="399"/>
                      <a:pt x="0" y="416"/>
                      <a:pt x="0" y="432"/>
                    </a:cubicBezTo>
                    <a:cubicBezTo>
                      <a:pt x="0" y="469"/>
                      <a:pt x="56" y="469"/>
                      <a:pt x="56" y="432"/>
                    </a:cubicBezTo>
                    <a:close/>
                  </a:path>
                </a:pathLst>
              </a:custGeom>
              <a:solidFill>
                <a:srgbClr val="91D8F2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97" name="CustomShape 19"/>
              <p:cNvSpPr/>
              <p:nvPr/>
            </p:nvSpPr>
            <p:spPr>
              <a:xfrm>
                <a:off x="6075720" y="2342520"/>
                <a:ext cx="937440" cy="2121840"/>
              </a:xfrm>
              <a:custGeom>
                <a:avLst/>
                <a:gdLst/>
                <a:ahLst/>
                <a:cxnLst/>
                <a:rect l="l" t="t" r="r" b="b"/>
                <a:pathLst>
                  <a:path w="709175" h="1599415">
                    <a:moveTo>
                      <a:pt x="173278" y="314"/>
                    </a:moveTo>
                    <a:cubicBezTo>
                      <a:pt x="229967" y="3843"/>
                      <a:pt x="283184" y="37203"/>
                      <a:pt x="301695" y="109055"/>
                    </a:cubicBezTo>
                    <a:cubicBezTo>
                      <a:pt x="427841" y="574385"/>
                      <a:pt x="553987" y="1034240"/>
                      <a:pt x="680133" y="1499569"/>
                    </a:cubicBezTo>
                    <a:cubicBezTo>
                      <a:pt x="688360" y="1526941"/>
                      <a:pt x="696587" y="1555682"/>
                      <a:pt x="704814" y="1584423"/>
                    </a:cubicBezTo>
                    <a:lnTo>
                      <a:pt x="709175" y="1599415"/>
                    </a:lnTo>
                    <a:lnTo>
                      <a:pt x="391067" y="1599415"/>
                    </a:lnTo>
                    <a:lnTo>
                      <a:pt x="386706" y="1584423"/>
                    </a:lnTo>
                    <a:cubicBezTo>
                      <a:pt x="378480" y="1555682"/>
                      <a:pt x="370253" y="1526941"/>
                      <a:pt x="362026" y="1499569"/>
                    </a:cubicBezTo>
                    <a:cubicBezTo>
                      <a:pt x="268788" y="1149203"/>
                      <a:pt x="175549" y="804312"/>
                      <a:pt x="76827" y="453946"/>
                    </a:cubicBezTo>
                    <a:cubicBezTo>
                      <a:pt x="54888" y="366355"/>
                      <a:pt x="32950" y="278764"/>
                      <a:pt x="5527" y="191172"/>
                    </a:cubicBezTo>
                    <a:cubicBezTo>
                      <a:pt x="-25324" y="71418"/>
                      <a:pt x="78797" y="-5566"/>
                      <a:pt x="173278" y="314"/>
                    </a:cubicBezTo>
                    <a:close/>
                  </a:path>
                </a:pathLst>
              </a:custGeom>
              <a:solidFill>
                <a:srgbClr val="FFBFBE"/>
              </a:solidFill>
              <a:ln w="7632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98" name="CustomShape 20"/>
              <p:cNvSpPr/>
              <p:nvPr/>
            </p:nvSpPr>
            <p:spPr>
              <a:xfrm>
                <a:off x="4152240" y="3454560"/>
                <a:ext cx="3122280" cy="3251880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47">
                    <a:moveTo>
                      <a:pt x="116" y="116"/>
                    </a:moveTo>
                    <a:cubicBezTo>
                      <a:pt x="163" y="75"/>
                      <a:pt x="231" y="67"/>
                      <a:pt x="286" y="97"/>
                    </a:cubicBezTo>
                    <a:cubicBezTo>
                      <a:pt x="331" y="122"/>
                      <a:pt x="361" y="169"/>
                      <a:pt x="363" y="221"/>
                    </a:cubicBezTo>
                    <a:cubicBezTo>
                      <a:pt x="368" y="334"/>
                      <a:pt x="244" y="414"/>
                      <a:pt x="143" y="358"/>
                    </a:cubicBezTo>
                    <a:cubicBezTo>
                      <a:pt x="89" y="328"/>
                      <a:pt x="61" y="269"/>
                      <a:pt x="67" y="208"/>
                    </a:cubicBezTo>
                    <a:cubicBezTo>
                      <a:pt x="71" y="169"/>
                      <a:pt x="11" y="170"/>
                      <a:pt x="7" y="208"/>
                    </a:cubicBezTo>
                    <a:cubicBezTo>
                      <a:pt x="0" y="282"/>
                      <a:pt x="34" y="355"/>
                      <a:pt x="95" y="398"/>
                    </a:cubicBezTo>
                    <a:cubicBezTo>
                      <a:pt x="156" y="442"/>
                      <a:pt x="239" y="447"/>
                      <a:pt x="307" y="415"/>
                    </a:cubicBezTo>
                    <a:cubicBezTo>
                      <a:pt x="374" y="383"/>
                      <a:pt x="418" y="314"/>
                      <a:pt x="423" y="240"/>
                    </a:cubicBezTo>
                    <a:cubicBezTo>
                      <a:pt x="428" y="166"/>
                      <a:pt x="391" y="94"/>
                      <a:pt x="330" y="53"/>
                    </a:cubicBezTo>
                    <a:cubicBezTo>
                      <a:pt x="250" y="0"/>
                      <a:pt x="145" y="12"/>
                      <a:pt x="74" y="74"/>
                    </a:cubicBezTo>
                    <a:cubicBezTo>
                      <a:pt x="44" y="99"/>
                      <a:pt x="87" y="142"/>
                      <a:pt x="116" y="116"/>
                    </a:cubicBezTo>
                    <a:close/>
                  </a:path>
                </a:pathLst>
              </a:custGeom>
              <a:solidFill>
                <a:srgbClr val="3CBBE7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99" name="CustomShape 21"/>
              <p:cNvSpPr/>
              <p:nvPr/>
            </p:nvSpPr>
            <p:spPr>
              <a:xfrm>
                <a:off x="5167080" y="4638600"/>
                <a:ext cx="1023840" cy="946800"/>
              </a:xfrm>
              <a:custGeom>
                <a:avLst/>
                <a:gdLst/>
                <a:ahLst/>
                <a:cxnLst/>
                <a:rect l="l" t="t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rgbClr val="3CBBE7"/>
              </a:solidFill>
              <a:ln w="93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sp>
        <p:nvSpPr>
          <p:cNvPr id="500" name="CustomShape 22"/>
          <p:cNvSpPr/>
          <p:nvPr/>
        </p:nvSpPr>
        <p:spPr>
          <a:xfrm>
            <a:off x="648720" y="521640"/>
            <a:ext cx="381456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r>
              <a:rPr lang="zh-CN" altLang="en-US" sz="2200" b="1" strike="noStrike" spc="-1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rPr>
              <a:t>（不要）</a:t>
            </a:r>
            <a:endParaRPr lang="zh-CN" altLang="en-US" sz="2200" b="1" strike="noStrike" spc="-1">
              <a:solidFill>
                <a:srgbClr val="FF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01" name="CustomShape 23"/>
          <p:cNvSpPr/>
          <p:nvPr/>
        </p:nvSpPr>
        <p:spPr>
          <a:xfrm>
            <a:off x="636120" y="1080000"/>
            <a:ext cx="10809360" cy="1025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5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对于目前大面积模块化的农业养殖，单靠人工管理，需要耗费大量的资源与成本，并且存在误差。物联网采集系统对光照强度，水温、水PH值、水溶解氧、水浑浊度，等实时环境数据。通过工控机传输到控制中心，由中心平台将数据发送至云平台上实时显示，并根据最新数据与预先设定最适合农业生产环境参数进行比较，如若发现监测值与预设值有偏差，控制中心会发出指令，进行相应的报警。</a:t>
            </a:r>
            <a:endParaRPr lang="en-US" sz="1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农业物联网云平台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04" name="CustomShape 3"/>
          <p:cNvSpPr/>
          <p:nvPr/>
        </p:nvSpPr>
        <p:spPr>
          <a:xfrm>
            <a:off x="576000" y="1154880"/>
            <a:ext cx="39592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数格智慧农业物联网云平台系统架构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05" name="图片 504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000" y="1504800"/>
            <a:ext cx="6953400" cy="4828680"/>
          </a:xfrm>
          <a:prstGeom prst="rect">
            <a:avLst/>
          </a:prstGeom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64515" y="2806700"/>
            <a:ext cx="19310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可有可无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说明易懂点：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传感器，流程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08" name="CustomShape 3"/>
          <p:cNvSpPr/>
          <p:nvPr/>
        </p:nvSpPr>
        <p:spPr>
          <a:xfrm>
            <a:off x="648000" y="1089720"/>
            <a:ext cx="3885480" cy="76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数格智慧农业物联网云平台系统架构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09" name="图片 508"/>
          <p:cNvPicPr/>
          <p:nvPr/>
        </p:nvPicPr>
        <p:blipFill>
          <a:blip r:embed="rId1"/>
          <a:stretch>
            <a:fillRect/>
          </a:stretch>
        </p:blipFill>
        <p:spPr>
          <a:xfrm>
            <a:off x="4791600" y="1405080"/>
            <a:ext cx="3237840" cy="50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r>
              <a:rPr lang="zh-CN" altLang="en-US" sz="2200" b="1" strike="noStrike" spc="-1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rPr>
              <a:t>（不要），放置实物图</a:t>
            </a:r>
            <a:endParaRPr lang="zh-CN" altLang="en-US" sz="2200" b="1" strike="noStrike" spc="-1">
              <a:solidFill>
                <a:srgbClr val="FF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512" name="图片 511"/>
          <p:cNvPicPr/>
          <p:nvPr/>
        </p:nvPicPr>
        <p:blipFill>
          <a:blip r:embed="rId1"/>
          <a:stretch>
            <a:fillRect/>
          </a:stretch>
        </p:blipFill>
        <p:spPr>
          <a:xfrm>
            <a:off x="1019520" y="1683720"/>
            <a:ext cx="3873960" cy="1625760"/>
          </a:xfrm>
          <a:prstGeom prst="rect">
            <a:avLst/>
          </a:prstGeom>
          <a:ln>
            <a:noFill/>
          </a:ln>
        </p:spPr>
      </p:pic>
      <p:pic>
        <p:nvPicPr>
          <p:cNvPr id="513" name="图片 512"/>
          <p:cNvPicPr/>
          <p:nvPr/>
        </p:nvPicPr>
        <p:blipFill>
          <a:blip r:embed="rId2"/>
          <a:stretch>
            <a:fillRect/>
          </a:stretch>
        </p:blipFill>
        <p:spPr>
          <a:xfrm>
            <a:off x="7092000" y="1944000"/>
            <a:ext cx="3256920" cy="4209120"/>
          </a:xfrm>
          <a:prstGeom prst="rect">
            <a:avLst/>
          </a:prstGeom>
          <a:ln>
            <a:noFill/>
          </a:ln>
        </p:spPr>
      </p:pic>
      <p:pic>
        <p:nvPicPr>
          <p:cNvPr id="514" name="图片 513"/>
          <p:cNvPicPr/>
          <p:nvPr/>
        </p:nvPicPr>
        <p:blipFill>
          <a:blip r:embed="rId3"/>
          <a:stretch>
            <a:fillRect/>
          </a:stretch>
        </p:blipFill>
        <p:spPr>
          <a:xfrm>
            <a:off x="1392840" y="4025520"/>
            <a:ext cx="2564640" cy="2595960"/>
          </a:xfrm>
          <a:prstGeom prst="rect">
            <a:avLst/>
          </a:prstGeom>
          <a:ln>
            <a:noFill/>
          </a:ln>
        </p:spPr>
      </p:pic>
      <p:sp>
        <p:nvSpPr>
          <p:cNvPr id="515" name="CustomShape 3"/>
          <p:cNvSpPr/>
          <p:nvPr/>
        </p:nvSpPr>
        <p:spPr>
          <a:xfrm>
            <a:off x="720000" y="1025280"/>
            <a:ext cx="1725480" cy="484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传感设备硬件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720000" y="3653640"/>
            <a:ext cx="1653480" cy="447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网络设备硬件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7159680" y="1296000"/>
            <a:ext cx="154980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控制中心硬件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r>
              <a:rPr lang="zh-CN" altLang="en-US" sz="2200" b="1" strike="noStrike" spc="-1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rPr>
              <a:t>（下面几张图片合并）</a:t>
            </a:r>
            <a:endParaRPr lang="zh-CN" altLang="en-US" sz="2200" b="1" strike="noStrike" spc="-1">
              <a:solidFill>
                <a:srgbClr val="FF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0" name="CustomShape 3"/>
          <p:cNvSpPr/>
          <p:nvPr/>
        </p:nvSpPr>
        <p:spPr>
          <a:xfrm>
            <a:off x="648000" y="1080000"/>
            <a:ext cx="6837480" cy="76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某水产养殖资产，其中包含数格农业监测资产与虾蟹水产资产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21" name="图片 520"/>
          <p:cNvPicPr/>
          <p:nvPr/>
        </p:nvPicPr>
        <p:blipFill>
          <a:blip r:embed="rId1"/>
          <a:stretch>
            <a:fillRect/>
          </a:stretch>
        </p:blipFill>
        <p:spPr>
          <a:xfrm>
            <a:off x="1420200" y="1656000"/>
            <a:ext cx="9449280" cy="45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4" name="CustomShape 3"/>
          <p:cNvSpPr/>
          <p:nvPr/>
        </p:nvSpPr>
        <p:spPr>
          <a:xfrm>
            <a:off x="640440" y="1089720"/>
            <a:ext cx="4685040" cy="76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在虾蟹水产一号基地资产下有多个设备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25" name="图片 524"/>
          <p:cNvPicPr/>
          <p:nvPr/>
        </p:nvPicPr>
        <p:blipFill>
          <a:blip r:embed="rId1"/>
          <a:stretch>
            <a:fillRect/>
          </a:stretch>
        </p:blipFill>
        <p:spPr>
          <a:xfrm>
            <a:off x="2664000" y="1569960"/>
            <a:ext cx="6333480" cy="490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8" name="CustomShape 3"/>
          <p:cNvSpPr/>
          <p:nvPr/>
        </p:nvSpPr>
        <p:spPr>
          <a:xfrm>
            <a:off x="640440" y="1089720"/>
            <a:ext cx="3533040" cy="76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该农业资产信息概况图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29" name="图片 528"/>
          <p:cNvPicPr/>
          <p:nvPr/>
        </p:nvPicPr>
        <p:blipFill>
          <a:blip r:embed="rId1"/>
          <a:stretch>
            <a:fillRect/>
          </a:stretch>
        </p:blipFill>
        <p:spPr>
          <a:xfrm>
            <a:off x="1512000" y="1512000"/>
            <a:ext cx="9264600" cy="433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2" name="CustomShape 3"/>
          <p:cNvSpPr/>
          <p:nvPr/>
        </p:nvSpPr>
        <p:spPr>
          <a:xfrm>
            <a:off x="640440" y="1089720"/>
            <a:ext cx="6917040" cy="563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通过点击资产，进入该资产下查看该资产下所有设备瞬时数据如下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33" name="图片 532"/>
          <p:cNvPicPr/>
          <p:nvPr/>
        </p:nvPicPr>
        <p:blipFill>
          <a:blip r:embed="rId1"/>
          <a:stretch>
            <a:fillRect/>
          </a:stretch>
        </p:blipFill>
        <p:spPr>
          <a:xfrm>
            <a:off x="1008000" y="1600560"/>
            <a:ext cx="10272600" cy="484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687920" y="2215080"/>
            <a:ext cx="5413320" cy="88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Thingsboard介绍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689000" y="3110760"/>
            <a:ext cx="5413320" cy="1009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60" name="CustomShape 3"/>
          <p:cNvSpPr/>
          <p:nvPr/>
        </p:nvSpPr>
        <p:spPr>
          <a:xfrm>
            <a:off x="3780000" y="2728440"/>
            <a:ext cx="543960" cy="359280"/>
          </a:xfrm>
          <a:prstGeom prst="rect">
            <a:avLst/>
          </a:prstGeom>
          <a:noFill/>
          <a:ln w="117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55">
                <a:solidFill>
                  <a:srgbClr val="FFFFFF"/>
                </a:solidFill>
                <a:latin typeface="Impact" panose="020B0806030902050204"/>
                <a:ea typeface="微软雅黑" panose="020B0503020204020204" charset="-122"/>
              </a:rPr>
              <a:t>/01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6" name="CustomShape 3"/>
          <p:cNvSpPr/>
          <p:nvPr/>
        </p:nvSpPr>
        <p:spPr>
          <a:xfrm>
            <a:off x="640440" y="1089720"/>
            <a:ext cx="8645040" cy="426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点击具体设备，进入设备仪表盘，查看设备的瞬值、历史七天数据、历史30天数据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37" name="图片 536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000" y="1620000"/>
            <a:ext cx="9945000" cy="467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640440" y="1089720"/>
            <a:ext cx="3533040" cy="76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溶解氧设备监控信息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41" name="图片 540"/>
          <p:cNvPicPr/>
          <p:nvPr/>
        </p:nvPicPr>
        <p:blipFill>
          <a:blip r:embed="rId1"/>
          <a:stretch>
            <a:fillRect/>
          </a:stretch>
        </p:blipFill>
        <p:spPr>
          <a:xfrm>
            <a:off x="3565440" y="1575000"/>
            <a:ext cx="4640040" cy="475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endParaRPr lang="en-US" sz="2200" b="0" strike="noStrike" spc="-1">
              <a:latin typeface="Arial" panose="020B0604020202020204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44" name="CustomShape 3"/>
          <p:cNvSpPr/>
          <p:nvPr/>
        </p:nvSpPr>
        <p:spPr>
          <a:xfrm>
            <a:off x="640440" y="1089720"/>
            <a:ext cx="3533040" cy="76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溶解氧设备反控详情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45" name="图片 544"/>
          <p:cNvPicPr/>
          <p:nvPr/>
        </p:nvPicPr>
        <p:blipFill>
          <a:blip r:embed="rId1"/>
          <a:stretch>
            <a:fillRect/>
          </a:stretch>
        </p:blipFill>
        <p:spPr>
          <a:xfrm>
            <a:off x="792000" y="1612440"/>
            <a:ext cx="10488600" cy="407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数格智慧农业物联网云平台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548" name="Group 3"/>
          <p:cNvGrpSpPr/>
          <p:nvPr/>
        </p:nvGrpSpPr>
        <p:grpSpPr>
          <a:xfrm>
            <a:off x="660240" y="1975320"/>
            <a:ext cx="10857960" cy="4164120"/>
            <a:chOff x="660240" y="1975320"/>
            <a:chExt cx="10857960" cy="4164120"/>
          </a:xfrm>
        </p:grpSpPr>
        <p:sp>
          <p:nvSpPr>
            <p:cNvPr id="549" name="Line 4"/>
            <p:cNvSpPr/>
            <p:nvPr/>
          </p:nvSpPr>
          <p:spPr>
            <a:xfrm>
              <a:off x="2517120" y="4604040"/>
              <a:ext cx="9001080" cy="360"/>
            </a:xfrm>
            <a:prstGeom prst="line">
              <a:avLst/>
            </a:prstGeom>
            <a:ln w="9360">
              <a:solidFill>
                <a:srgbClr val="80808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0" name="Line 5"/>
            <p:cNvSpPr/>
            <p:nvPr/>
          </p:nvSpPr>
          <p:spPr>
            <a:xfrm>
              <a:off x="2517120" y="3513960"/>
              <a:ext cx="9001080" cy="360"/>
            </a:xfrm>
            <a:prstGeom prst="line">
              <a:avLst/>
            </a:prstGeom>
            <a:ln w="9360">
              <a:solidFill>
                <a:srgbClr val="80808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1" name="Line 6"/>
            <p:cNvSpPr/>
            <p:nvPr/>
          </p:nvSpPr>
          <p:spPr>
            <a:xfrm>
              <a:off x="2516400" y="2387160"/>
              <a:ext cx="9001800" cy="360"/>
            </a:xfrm>
            <a:prstGeom prst="line">
              <a:avLst/>
            </a:prstGeom>
            <a:ln w="9360">
              <a:solidFill>
                <a:srgbClr val="80808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2" name="Line 7"/>
            <p:cNvSpPr/>
            <p:nvPr/>
          </p:nvSpPr>
          <p:spPr>
            <a:xfrm>
              <a:off x="2517120" y="5700960"/>
              <a:ext cx="9001080" cy="360"/>
            </a:xfrm>
            <a:prstGeom prst="line">
              <a:avLst/>
            </a:prstGeom>
            <a:ln w="9360">
              <a:solidFill>
                <a:srgbClr val="80808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553" name="Group 8"/>
            <p:cNvGrpSpPr/>
            <p:nvPr/>
          </p:nvGrpSpPr>
          <p:grpSpPr>
            <a:xfrm>
              <a:off x="660240" y="5293800"/>
              <a:ext cx="1856160" cy="845640"/>
              <a:chOff x="660240" y="5293800"/>
              <a:chExt cx="1856160" cy="845640"/>
            </a:xfrm>
          </p:grpSpPr>
          <p:sp>
            <p:nvSpPr>
              <p:cNvPr id="554" name="CustomShape 9"/>
              <p:cNvSpPr/>
              <p:nvPr/>
            </p:nvSpPr>
            <p:spPr>
              <a:xfrm>
                <a:off x="660240" y="5293800"/>
                <a:ext cx="1856160" cy="834480"/>
              </a:xfrm>
              <a:prstGeom prst="rect">
                <a:avLst/>
              </a:prstGeom>
              <a:solidFill>
                <a:srgbClr val="F2F2F2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grpSp>
            <p:nvGrpSpPr>
              <p:cNvPr id="555" name="Group 10"/>
              <p:cNvGrpSpPr/>
              <p:nvPr/>
            </p:nvGrpSpPr>
            <p:grpSpPr>
              <a:xfrm>
                <a:off x="660240" y="5304960"/>
                <a:ext cx="1851480" cy="834480"/>
                <a:chOff x="660240" y="5304960"/>
                <a:chExt cx="1851480" cy="834480"/>
              </a:xfrm>
            </p:grpSpPr>
            <p:sp>
              <p:nvSpPr>
                <p:cNvPr id="556" name="CustomShape 11"/>
                <p:cNvSpPr/>
                <p:nvPr/>
              </p:nvSpPr>
              <p:spPr>
                <a:xfrm>
                  <a:off x="660600" y="5304960"/>
                  <a:ext cx="1850760" cy="34452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b">
                  <a:normAutofit/>
                </a:bodyPr>
                <a:p>
                  <a:pPr>
                    <a:lnSpc>
                      <a:spcPct val="100000"/>
                    </a:lnSpc>
                  </a:pPr>
                  <a:r>
                    <a:rPr lang="en-US" sz="1600" b="1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报警设计</a:t>
                  </a:r>
                  <a:endParaRPr lang="en-US" sz="16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557" name="CustomShape 12"/>
                <p:cNvSpPr/>
                <p:nvPr/>
              </p:nvSpPr>
              <p:spPr>
                <a:xfrm>
                  <a:off x="660240" y="5655600"/>
                  <a:ext cx="1851480" cy="48384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>
                  <a:normAutofit/>
                </a:bodyPr>
                <a:p>
                  <a:pPr>
                    <a:lnSpc>
                      <a:spcPct val="150000"/>
                    </a:lnSpc>
                  </a:pPr>
                  <a:r>
                    <a:rPr lang="en-US" sz="1100" b="0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具有传感阈值预警机制，以及时应对突发环境干扰、变化，比传统的控制系统更及时、更安全。</a:t>
                  </a:r>
                  <a:endParaRPr lang="en-US" sz="1100" b="0" strike="noStrike" spc="-1">
                    <a:latin typeface="Arial" panose="020B0604020202020204"/>
                  </a:endParaRPr>
                </a:p>
              </p:txBody>
            </p:sp>
          </p:grpSp>
        </p:grpSp>
        <p:sp>
          <p:nvSpPr>
            <p:cNvPr id="558" name="CustomShape 13"/>
            <p:cNvSpPr/>
            <p:nvPr/>
          </p:nvSpPr>
          <p:spPr>
            <a:xfrm>
              <a:off x="3134520" y="2342880"/>
              <a:ext cx="1594800" cy="97920"/>
            </a:xfrm>
            <a:prstGeom prst="roundRect">
              <a:avLst>
                <a:gd name="adj" fmla="val 50000"/>
              </a:avLst>
            </a:prstGeom>
            <a:solidFill>
              <a:srgbClr val="3CBBE7"/>
            </a:soli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59" name="CustomShape 14"/>
            <p:cNvSpPr/>
            <p:nvPr/>
          </p:nvSpPr>
          <p:spPr>
            <a:xfrm>
              <a:off x="2786760" y="2111400"/>
              <a:ext cx="559440" cy="560520"/>
            </a:xfrm>
            <a:prstGeom prst="ellipse">
              <a:avLst/>
            </a:prstGeom>
            <a:solidFill>
              <a:srgbClr val="3CBBE7"/>
            </a:solidFill>
            <a:ln w="28440">
              <a:solidFill>
                <a:srgbClr val="FFFFF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0" name="CustomShape 15"/>
            <p:cNvSpPr/>
            <p:nvPr/>
          </p:nvSpPr>
          <p:spPr>
            <a:xfrm>
              <a:off x="5336640" y="3458160"/>
              <a:ext cx="2952000" cy="97920"/>
            </a:xfrm>
            <a:prstGeom prst="roundRect">
              <a:avLst>
                <a:gd name="adj" fmla="val 50000"/>
              </a:avLst>
            </a:prstGeom>
            <a:solidFill>
              <a:srgbClr val="808080"/>
            </a:soli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1" name="CustomShape 16"/>
            <p:cNvSpPr/>
            <p:nvPr/>
          </p:nvSpPr>
          <p:spPr>
            <a:xfrm>
              <a:off x="4989240" y="3226680"/>
              <a:ext cx="559440" cy="560520"/>
            </a:xfrm>
            <a:prstGeom prst="ellipse">
              <a:avLst/>
            </a:prstGeom>
            <a:solidFill>
              <a:srgbClr val="808080"/>
            </a:solidFill>
            <a:ln w="28440">
              <a:solidFill>
                <a:srgbClr val="FFFFF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2" name="CustomShape 17"/>
            <p:cNvSpPr/>
            <p:nvPr/>
          </p:nvSpPr>
          <p:spPr>
            <a:xfrm>
              <a:off x="6928560" y="4556880"/>
              <a:ext cx="2339280" cy="97920"/>
            </a:xfrm>
            <a:prstGeom prst="roundRect">
              <a:avLst>
                <a:gd name="adj" fmla="val 50000"/>
              </a:avLst>
            </a:prstGeom>
            <a:solidFill>
              <a:srgbClr val="808080"/>
            </a:soli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3" name="CustomShape 18"/>
            <p:cNvSpPr/>
            <p:nvPr/>
          </p:nvSpPr>
          <p:spPr>
            <a:xfrm>
              <a:off x="6580800" y="4325400"/>
              <a:ext cx="559440" cy="560520"/>
            </a:xfrm>
            <a:prstGeom prst="ellipse">
              <a:avLst/>
            </a:prstGeom>
            <a:solidFill>
              <a:srgbClr val="808080"/>
            </a:solidFill>
            <a:ln w="28440">
              <a:solidFill>
                <a:srgbClr val="FFFFF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4" name="CustomShape 19"/>
            <p:cNvSpPr/>
            <p:nvPr/>
          </p:nvSpPr>
          <p:spPr>
            <a:xfrm>
              <a:off x="9731880" y="5655600"/>
              <a:ext cx="1668600" cy="97920"/>
            </a:xfrm>
            <a:prstGeom prst="roundRect">
              <a:avLst>
                <a:gd name="adj" fmla="val 50000"/>
              </a:avLst>
            </a:prstGeom>
            <a:solidFill>
              <a:srgbClr val="3CBBE7"/>
            </a:solidFill>
            <a:ln w="2556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65" name="CustomShape 20"/>
            <p:cNvSpPr/>
            <p:nvPr/>
          </p:nvSpPr>
          <p:spPr>
            <a:xfrm>
              <a:off x="9384120" y="5424120"/>
              <a:ext cx="559440" cy="560520"/>
            </a:xfrm>
            <a:prstGeom prst="ellipse">
              <a:avLst/>
            </a:prstGeom>
            <a:solidFill>
              <a:srgbClr val="3CBBE7"/>
            </a:solidFill>
            <a:ln w="28440">
              <a:solidFill>
                <a:srgbClr val="FFFFF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566" name="Group 21"/>
            <p:cNvGrpSpPr/>
            <p:nvPr/>
          </p:nvGrpSpPr>
          <p:grpSpPr>
            <a:xfrm>
              <a:off x="4917960" y="2009880"/>
              <a:ext cx="6318360" cy="759960"/>
              <a:chOff x="4917960" y="2009880"/>
              <a:chExt cx="6318360" cy="759960"/>
            </a:xfrm>
          </p:grpSpPr>
          <p:sp>
            <p:nvSpPr>
              <p:cNvPr id="567" name="CustomShape 22"/>
              <p:cNvSpPr/>
              <p:nvPr/>
            </p:nvSpPr>
            <p:spPr>
              <a:xfrm>
                <a:off x="5053680" y="2009880"/>
                <a:ext cx="6182640" cy="759960"/>
              </a:xfrm>
              <a:prstGeom prst="rect">
                <a:avLst/>
              </a:prstGeom>
              <a:solidFill>
                <a:srgbClr val="D9D9D9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耦合性低</a:t>
                </a:r>
                <a:endParaRPr lang="en-US" sz="1400" b="0" strike="noStrike" spc="-1">
                  <a:latin typeface="Arial" panose="020B0604020202020204"/>
                </a:endParaRPr>
              </a:p>
            </p:txBody>
          </p:sp>
          <p:sp>
            <p:nvSpPr>
              <p:cNvPr id="568" name="CustomShape 23"/>
              <p:cNvSpPr/>
              <p:nvPr/>
            </p:nvSpPr>
            <p:spPr>
              <a:xfrm rot="16200000">
                <a:off x="4892400" y="2323440"/>
                <a:ext cx="184680" cy="133560"/>
              </a:xfrm>
              <a:prstGeom prst="triangle">
                <a:avLst>
                  <a:gd name="adj" fmla="val 50000"/>
                </a:avLst>
              </a:prstGeom>
              <a:solidFill>
                <a:srgbClr val="D9D9D9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569" name="Group 24"/>
            <p:cNvGrpSpPr/>
            <p:nvPr/>
          </p:nvGrpSpPr>
          <p:grpSpPr>
            <a:xfrm>
              <a:off x="2786040" y="5308200"/>
              <a:ext cx="6315120" cy="759960"/>
              <a:chOff x="2786040" y="5308200"/>
              <a:chExt cx="6315120" cy="759960"/>
            </a:xfrm>
          </p:grpSpPr>
          <p:sp>
            <p:nvSpPr>
              <p:cNvPr id="570" name="CustomShape 25"/>
              <p:cNvSpPr/>
              <p:nvPr/>
            </p:nvSpPr>
            <p:spPr>
              <a:xfrm>
                <a:off x="2786040" y="5308200"/>
                <a:ext cx="6182640" cy="759960"/>
              </a:xfrm>
              <a:prstGeom prst="rect">
                <a:avLst/>
              </a:prstGeom>
              <a:solidFill>
                <a:srgbClr val="D9D9D9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及时性高</a:t>
                </a:r>
                <a:endParaRPr lang="en-US" sz="1400" b="0" strike="noStrike" spc="-1">
                  <a:latin typeface="Arial" panose="020B0604020202020204"/>
                </a:endParaRPr>
              </a:p>
            </p:txBody>
          </p:sp>
          <p:sp>
            <p:nvSpPr>
              <p:cNvPr id="571" name="CustomShape 26"/>
              <p:cNvSpPr/>
              <p:nvPr/>
            </p:nvSpPr>
            <p:spPr>
              <a:xfrm rot="5400000" flipH="1">
                <a:off x="8931240" y="5631480"/>
                <a:ext cx="196560" cy="142200"/>
              </a:xfrm>
              <a:prstGeom prst="triangle">
                <a:avLst>
                  <a:gd name="adj" fmla="val 50000"/>
                </a:avLst>
              </a:prstGeom>
              <a:solidFill>
                <a:srgbClr val="D9D9D9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572" name="Group 27"/>
            <p:cNvGrpSpPr/>
            <p:nvPr/>
          </p:nvGrpSpPr>
          <p:grpSpPr>
            <a:xfrm>
              <a:off x="660240" y="4187880"/>
              <a:ext cx="1856160" cy="845280"/>
              <a:chOff x="660240" y="4187880"/>
              <a:chExt cx="1856160" cy="845280"/>
            </a:xfrm>
          </p:grpSpPr>
          <p:sp>
            <p:nvSpPr>
              <p:cNvPr id="573" name="CustomShape 28"/>
              <p:cNvSpPr/>
              <p:nvPr/>
            </p:nvSpPr>
            <p:spPr>
              <a:xfrm>
                <a:off x="660240" y="4187880"/>
                <a:ext cx="1856160" cy="834480"/>
              </a:xfrm>
              <a:prstGeom prst="rect">
                <a:avLst/>
              </a:prstGeom>
              <a:solidFill>
                <a:srgbClr val="F2F2F2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grpSp>
            <p:nvGrpSpPr>
              <p:cNvPr id="574" name="Group 29"/>
              <p:cNvGrpSpPr/>
              <p:nvPr/>
            </p:nvGrpSpPr>
            <p:grpSpPr>
              <a:xfrm>
                <a:off x="660240" y="4199040"/>
                <a:ext cx="1851480" cy="834120"/>
                <a:chOff x="660240" y="4199040"/>
                <a:chExt cx="1851480" cy="834120"/>
              </a:xfrm>
            </p:grpSpPr>
            <p:sp>
              <p:nvSpPr>
                <p:cNvPr id="575" name="CustomShape 30"/>
                <p:cNvSpPr/>
                <p:nvPr/>
              </p:nvSpPr>
              <p:spPr>
                <a:xfrm>
                  <a:off x="660600" y="4199040"/>
                  <a:ext cx="1850760" cy="34452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b">
                  <a:normAutofit/>
                </a:bodyPr>
                <a:p>
                  <a:pPr>
                    <a:lnSpc>
                      <a:spcPct val="100000"/>
                    </a:lnSpc>
                  </a:pPr>
                  <a:r>
                    <a:rPr lang="en-US" sz="1600" b="1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成本低</a:t>
                  </a:r>
                  <a:endParaRPr lang="en-US" sz="16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576" name="CustomShape 31"/>
                <p:cNvSpPr/>
                <p:nvPr/>
              </p:nvSpPr>
              <p:spPr>
                <a:xfrm>
                  <a:off x="660240" y="4549320"/>
                  <a:ext cx="1851480" cy="48384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>
                  <a:noAutofit/>
                </a:bodyPr>
                <a:p>
                  <a:pPr>
                    <a:lnSpc>
                      <a:spcPct val="15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主体硬件系统集成度高，采用小型控制箱设计，部署安装更方便，成本也更低廉。</a:t>
                  </a:r>
                  <a:endParaRPr lang="en-US" sz="10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577" name="Group 32"/>
            <p:cNvGrpSpPr/>
            <p:nvPr/>
          </p:nvGrpSpPr>
          <p:grpSpPr>
            <a:xfrm>
              <a:off x="660240" y="3081600"/>
              <a:ext cx="1856160" cy="845280"/>
              <a:chOff x="660240" y="3081600"/>
              <a:chExt cx="1856160" cy="845280"/>
            </a:xfrm>
          </p:grpSpPr>
          <p:sp>
            <p:nvSpPr>
              <p:cNvPr id="578" name="CustomShape 33"/>
              <p:cNvSpPr/>
              <p:nvPr/>
            </p:nvSpPr>
            <p:spPr>
              <a:xfrm>
                <a:off x="660240" y="3081600"/>
                <a:ext cx="1856160" cy="834480"/>
              </a:xfrm>
              <a:prstGeom prst="rect">
                <a:avLst/>
              </a:prstGeom>
              <a:solidFill>
                <a:srgbClr val="F2F2F2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grpSp>
            <p:nvGrpSpPr>
              <p:cNvPr id="579" name="Group 34"/>
              <p:cNvGrpSpPr/>
              <p:nvPr/>
            </p:nvGrpSpPr>
            <p:grpSpPr>
              <a:xfrm>
                <a:off x="660240" y="3092760"/>
                <a:ext cx="1851480" cy="834120"/>
                <a:chOff x="660240" y="3092760"/>
                <a:chExt cx="1851480" cy="834120"/>
              </a:xfrm>
            </p:grpSpPr>
            <p:sp>
              <p:nvSpPr>
                <p:cNvPr id="580" name="CustomShape 35"/>
                <p:cNvSpPr/>
                <p:nvPr/>
              </p:nvSpPr>
              <p:spPr>
                <a:xfrm>
                  <a:off x="660600" y="3092760"/>
                  <a:ext cx="1850760" cy="34452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b">
                  <a:normAutofit/>
                </a:bodyPr>
                <a:p>
                  <a:pPr>
                    <a:lnSpc>
                      <a:spcPct val="100000"/>
                    </a:lnSpc>
                  </a:pPr>
                  <a:r>
                    <a:rPr lang="en-US" sz="1600" b="1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自定义模式设计</a:t>
                  </a:r>
                  <a:endParaRPr lang="en-US" sz="16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581" name="CustomShape 36"/>
                <p:cNvSpPr/>
                <p:nvPr/>
              </p:nvSpPr>
              <p:spPr>
                <a:xfrm>
                  <a:off x="660240" y="3443040"/>
                  <a:ext cx="1851480" cy="48384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>
                  <a:noAutofit/>
                </a:bodyPr>
                <a:p>
                  <a:pPr>
                    <a:lnSpc>
                      <a:spcPct val="150000"/>
                    </a:lnSpc>
                  </a:pPr>
                  <a:r>
                    <a:rPr lang="en-US" sz="900" b="0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可根据实际环境需求进行模块升级，如增加传感模块丰富系统数据、定制优化Thingsboard平台可视化界面，让需求变得更简单。</a:t>
                  </a:r>
                  <a:endParaRPr lang="en-US" sz="900" b="0" strike="noStrike" spc="-1">
                    <a:latin typeface="Arial" panose="020B0604020202020204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900" b="0" strike="noStrike" spc="-1">
                    <a:latin typeface="Arial" panose="020B0604020202020204"/>
                  </a:endParaRPr>
                </a:p>
              </p:txBody>
            </p:sp>
          </p:grpSp>
        </p:grpSp>
        <p:grpSp>
          <p:nvGrpSpPr>
            <p:cNvPr id="582" name="Group 37"/>
            <p:cNvGrpSpPr/>
            <p:nvPr/>
          </p:nvGrpSpPr>
          <p:grpSpPr>
            <a:xfrm>
              <a:off x="660240" y="1975320"/>
              <a:ext cx="1856160" cy="845640"/>
              <a:chOff x="660240" y="1975320"/>
              <a:chExt cx="1856160" cy="845640"/>
            </a:xfrm>
          </p:grpSpPr>
          <p:sp>
            <p:nvSpPr>
              <p:cNvPr id="583" name="CustomShape 38"/>
              <p:cNvSpPr/>
              <p:nvPr/>
            </p:nvSpPr>
            <p:spPr>
              <a:xfrm>
                <a:off x="660240" y="1975320"/>
                <a:ext cx="1856160" cy="834480"/>
              </a:xfrm>
              <a:prstGeom prst="rect">
                <a:avLst/>
              </a:prstGeom>
              <a:solidFill>
                <a:srgbClr val="F2F2F2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grpSp>
            <p:nvGrpSpPr>
              <p:cNvPr id="584" name="Group 39"/>
              <p:cNvGrpSpPr/>
              <p:nvPr/>
            </p:nvGrpSpPr>
            <p:grpSpPr>
              <a:xfrm>
                <a:off x="660240" y="1986480"/>
                <a:ext cx="1851480" cy="834480"/>
                <a:chOff x="660240" y="1986480"/>
                <a:chExt cx="1851480" cy="834480"/>
              </a:xfrm>
            </p:grpSpPr>
            <p:sp>
              <p:nvSpPr>
                <p:cNvPr id="585" name="CustomShape 40"/>
                <p:cNvSpPr/>
                <p:nvPr/>
              </p:nvSpPr>
              <p:spPr>
                <a:xfrm>
                  <a:off x="660600" y="1986480"/>
                  <a:ext cx="1850760" cy="34452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b">
                  <a:normAutofit/>
                </a:bodyPr>
                <a:p>
                  <a:pPr>
                    <a:lnSpc>
                      <a:spcPct val="100000"/>
                    </a:lnSpc>
                  </a:pPr>
                  <a:r>
                    <a:rPr lang="en-US" sz="1600" b="1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模块化设计</a:t>
                  </a:r>
                  <a:endParaRPr lang="en-US" sz="16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586" name="CustomShape 41"/>
                <p:cNvSpPr/>
                <p:nvPr/>
              </p:nvSpPr>
              <p:spPr>
                <a:xfrm>
                  <a:off x="660240" y="2337120"/>
                  <a:ext cx="1851480" cy="48384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>
                  <a:normAutofit/>
                </a:bodyPr>
                <a:p>
                  <a:pPr>
                    <a:lnSpc>
                      <a:spcPct val="150000"/>
                    </a:lnSpc>
                  </a:pPr>
                  <a:r>
                    <a:rPr lang="en-US" sz="1100" b="0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传感器模块与控制器等采用模块化接线</a:t>
                  </a:r>
                  <a:endParaRPr lang="en-US" sz="1100" b="0" strike="noStrike" spc="-1">
                    <a:latin typeface="Arial" panose="020B0604020202020204"/>
                  </a:endParaRPr>
                </a:p>
              </p:txBody>
            </p:sp>
          </p:grpSp>
        </p:grpSp>
        <p:sp>
          <p:nvSpPr>
            <p:cNvPr id="587" name="CustomShape 42"/>
            <p:cNvSpPr/>
            <p:nvPr/>
          </p:nvSpPr>
          <p:spPr>
            <a:xfrm>
              <a:off x="2914560" y="2245680"/>
              <a:ext cx="303840" cy="292320"/>
            </a:xfrm>
            <a:custGeom>
              <a:avLst/>
              <a:gdLst/>
              <a:ahLst/>
              <a:cxnLst/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88" name="CustomShape 43"/>
            <p:cNvSpPr/>
            <p:nvPr/>
          </p:nvSpPr>
          <p:spPr>
            <a:xfrm>
              <a:off x="5117040" y="3360960"/>
              <a:ext cx="303840" cy="292320"/>
            </a:xfrm>
            <a:custGeom>
              <a:avLst/>
              <a:gdLst/>
              <a:ahLst/>
              <a:cxnLst/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89" name="CustomShape 44"/>
            <p:cNvSpPr/>
            <p:nvPr/>
          </p:nvSpPr>
          <p:spPr>
            <a:xfrm>
              <a:off x="6708600" y="4459680"/>
              <a:ext cx="303840" cy="292320"/>
            </a:xfrm>
            <a:custGeom>
              <a:avLst/>
              <a:gdLst/>
              <a:ahLst/>
              <a:cxnLst/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90" name="CustomShape 45"/>
            <p:cNvSpPr/>
            <p:nvPr/>
          </p:nvSpPr>
          <p:spPr>
            <a:xfrm>
              <a:off x="9511920" y="5558400"/>
              <a:ext cx="303840" cy="292320"/>
            </a:xfrm>
            <a:custGeom>
              <a:avLst/>
              <a:gdLst/>
              <a:ahLst/>
              <a:cxnLst/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91" name="CustomShape 46"/>
          <p:cNvSpPr/>
          <p:nvPr/>
        </p:nvSpPr>
        <p:spPr>
          <a:xfrm>
            <a:off x="720000" y="1080000"/>
            <a:ext cx="179784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平台特点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61030" y="1301115"/>
            <a:ext cx="37992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操作简洁、数据直观明了，成本不能之说。成本：根据实时性数据及精准性控制，间接降低用电、用水成本，如不会过量抽水等</a:t>
            </a:r>
            <a:r>
              <a:rPr lang="en-US" altLang="zh-CN">
                <a:solidFill>
                  <a:srgbClr val="FF0000"/>
                </a:solidFill>
              </a:rPr>
              <a:t>...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4687920" y="2215080"/>
            <a:ext cx="5413320" cy="88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总结与展望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3780000" y="2728440"/>
            <a:ext cx="543960" cy="359280"/>
          </a:xfrm>
          <a:prstGeom prst="rect">
            <a:avLst/>
          </a:prstGeom>
          <a:noFill/>
          <a:ln w="117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55">
                <a:solidFill>
                  <a:srgbClr val="FFFFFF"/>
                </a:solidFill>
                <a:latin typeface="Impact" panose="020B0806030902050204"/>
                <a:ea typeface="微软雅黑" panose="020B0503020204020204" charset="-122"/>
              </a:rPr>
              <a:t>/04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总结与展望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95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596" name="Group 3"/>
          <p:cNvGrpSpPr/>
          <p:nvPr/>
        </p:nvGrpSpPr>
        <p:grpSpPr>
          <a:xfrm>
            <a:off x="660240" y="1130400"/>
            <a:ext cx="10852920" cy="4997880"/>
            <a:chOff x="660240" y="1130400"/>
            <a:chExt cx="10852920" cy="4997880"/>
          </a:xfrm>
        </p:grpSpPr>
        <p:grpSp>
          <p:nvGrpSpPr>
            <p:cNvPr id="597" name="Group 4"/>
            <p:cNvGrpSpPr/>
            <p:nvPr/>
          </p:nvGrpSpPr>
          <p:grpSpPr>
            <a:xfrm>
              <a:off x="3684960" y="1293120"/>
              <a:ext cx="4959000" cy="4765680"/>
              <a:chOff x="3684960" y="1293120"/>
              <a:chExt cx="4959000" cy="4765680"/>
            </a:xfrm>
          </p:grpSpPr>
          <p:sp>
            <p:nvSpPr>
              <p:cNvPr id="598" name="CustomShape 5"/>
              <p:cNvSpPr/>
              <p:nvPr/>
            </p:nvSpPr>
            <p:spPr>
              <a:xfrm rot="4244400">
                <a:off x="4334400" y="1688400"/>
                <a:ext cx="3659400" cy="39744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851">
                    <a:moveTo>
                      <a:pt x="661" y="275"/>
                    </a:moveTo>
                    <a:cubicBezTo>
                      <a:pt x="1034" y="0"/>
                      <a:pt x="1564" y="232"/>
                      <a:pt x="1615" y="692"/>
                    </a:cubicBezTo>
                    <a:cubicBezTo>
                      <a:pt x="1635" y="870"/>
                      <a:pt x="1635" y="870"/>
                      <a:pt x="1635" y="870"/>
                    </a:cubicBezTo>
                    <a:cubicBezTo>
                      <a:pt x="1655" y="1048"/>
                      <a:pt x="1655" y="1048"/>
                      <a:pt x="1655" y="1048"/>
                    </a:cubicBezTo>
                    <a:cubicBezTo>
                      <a:pt x="1707" y="1508"/>
                      <a:pt x="1241" y="1851"/>
                      <a:pt x="817" y="1666"/>
                    </a:cubicBezTo>
                    <a:cubicBezTo>
                      <a:pt x="653" y="1594"/>
                      <a:pt x="653" y="1594"/>
                      <a:pt x="653" y="1594"/>
                    </a:cubicBezTo>
                    <a:cubicBezTo>
                      <a:pt x="489" y="1522"/>
                      <a:pt x="489" y="1522"/>
                      <a:pt x="489" y="1522"/>
                    </a:cubicBezTo>
                    <a:cubicBezTo>
                      <a:pt x="64" y="1337"/>
                      <a:pt x="0" y="762"/>
                      <a:pt x="373" y="487"/>
                    </a:cubicBezTo>
                    <a:cubicBezTo>
                      <a:pt x="517" y="381"/>
                      <a:pt x="517" y="381"/>
                      <a:pt x="517" y="381"/>
                    </a:cubicBezTo>
                    <a:lnTo>
                      <a:pt x="661" y="275"/>
                    </a:lnTo>
                    <a:close/>
                  </a:path>
                </a:pathLst>
              </a:custGeom>
              <a:solidFill>
                <a:srgbClr val="3CBBE7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grpSp>
            <p:nvGrpSpPr>
              <p:cNvPr id="599" name="Group 6"/>
              <p:cNvGrpSpPr/>
              <p:nvPr/>
            </p:nvGrpSpPr>
            <p:grpSpPr>
              <a:xfrm>
                <a:off x="4036680" y="1549440"/>
                <a:ext cx="3856680" cy="4159800"/>
                <a:chOff x="4036680" y="1549440"/>
                <a:chExt cx="3856680" cy="4159800"/>
              </a:xfrm>
            </p:grpSpPr>
            <p:sp>
              <p:nvSpPr>
                <p:cNvPr id="600" name="CustomShape 7"/>
                <p:cNvSpPr/>
                <p:nvPr/>
              </p:nvSpPr>
              <p:spPr>
                <a:xfrm>
                  <a:off x="4036680" y="1549440"/>
                  <a:ext cx="3830040" cy="415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7" h="1851">
                      <a:moveTo>
                        <a:pt x="661" y="275"/>
                      </a:moveTo>
                      <a:cubicBezTo>
                        <a:pt x="1034" y="0"/>
                        <a:pt x="1564" y="232"/>
                        <a:pt x="1615" y="692"/>
                      </a:cubicBezTo>
                      <a:cubicBezTo>
                        <a:pt x="1635" y="870"/>
                        <a:pt x="1635" y="870"/>
                        <a:pt x="1635" y="870"/>
                      </a:cubicBezTo>
                      <a:cubicBezTo>
                        <a:pt x="1655" y="1048"/>
                        <a:pt x="1655" y="1048"/>
                        <a:pt x="1655" y="1048"/>
                      </a:cubicBezTo>
                      <a:cubicBezTo>
                        <a:pt x="1707" y="1508"/>
                        <a:pt x="1241" y="1851"/>
                        <a:pt x="817" y="1666"/>
                      </a:cubicBezTo>
                      <a:cubicBezTo>
                        <a:pt x="653" y="1594"/>
                        <a:pt x="653" y="1594"/>
                        <a:pt x="653" y="1594"/>
                      </a:cubicBezTo>
                      <a:cubicBezTo>
                        <a:pt x="489" y="1522"/>
                        <a:pt x="489" y="1522"/>
                        <a:pt x="489" y="1522"/>
                      </a:cubicBezTo>
                      <a:cubicBezTo>
                        <a:pt x="64" y="1337"/>
                        <a:pt x="0" y="762"/>
                        <a:pt x="373" y="487"/>
                      </a:cubicBezTo>
                      <a:cubicBezTo>
                        <a:pt x="517" y="381"/>
                        <a:pt x="517" y="381"/>
                        <a:pt x="517" y="381"/>
                      </a:cubicBezTo>
                      <a:lnTo>
                        <a:pt x="661" y="27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601" name="CustomShape 8"/>
                <p:cNvSpPr/>
                <p:nvPr/>
              </p:nvSpPr>
              <p:spPr>
                <a:xfrm>
                  <a:off x="4313520" y="1728720"/>
                  <a:ext cx="3579840" cy="3419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63" h="3626091">
                      <a:moveTo>
                        <a:pt x="1898462" y="0"/>
                      </a:moveTo>
                      <a:cubicBezTo>
                        <a:pt x="2147650" y="0"/>
                        <a:pt x="2396837" y="99484"/>
                        <a:pt x="2576443" y="298451"/>
                      </a:cubicBezTo>
                      <a:cubicBezTo>
                        <a:pt x="3068871" y="820292"/>
                        <a:pt x="3523237" y="1642371"/>
                        <a:pt x="3749231" y="2326246"/>
                      </a:cubicBezTo>
                      <a:cubicBezTo>
                        <a:pt x="3749231" y="2331012"/>
                        <a:pt x="3751610" y="2335778"/>
                        <a:pt x="3751610" y="2338160"/>
                      </a:cubicBezTo>
                      <a:cubicBezTo>
                        <a:pt x="3910995" y="2826642"/>
                        <a:pt x="3625529" y="3355632"/>
                        <a:pt x="3140237" y="3498603"/>
                      </a:cubicBezTo>
                      <a:cubicBezTo>
                        <a:pt x="3137859" y="3503368"/>
                        <a:pt x="3137859" y="3503368"/>
                        <a:pt x="3137859" y="3503368"/>
                      </a:cubicBezTo>
                      <a:cubicBezTo>
                        <a:pt x="2436089" y="3672550"/>
                        <a:pt x="1398898" y="3658253"/>
                        <a:pt x="689991" y="3512900"/>
                      </a:cubicBezTo>
                      <a:cubicBezTo>
                        <a:pt x="687613" y="3505751"/>
                        <a:pt x="687613" y="3505751"/>
                        <a:pt x="687613" y="3505751"/>
                      </a:cubicBezTo>
                      <a:cubicBezTo>
                        <a:pt x="183290" y="3377078"/>
                        <a:pt x="-116449" y="2838556"/>
                        <a:pt x="42936" y="2338160"/>
                      </a:cubicBezTo>
                      <a:cubicBezTo>
                        <a:pt x="268930" y="1651903"/>
                        <a:pt x="725674" y="822675"/>
                        <a:pt x="1220481" y="298451"/>
                      </a:cubicBezTo>
                      <a:cubicBezTo>
                        <a:pt x="1400087" y="99484"/>
                        <a:pt x="1649274" y="0"/>
                        <a:pt x="1898462" y="0"/>
                      </a:cubicBezTo>
                      <a:close/>
                    </a:path>
                  </a:pathLst>
                </a:custGeom>
                <a:blipFill rotWithShape="0">
                  <a:blip r:embed="rId1"/>
                  <a:stretch>
                    <a:fillRect r="1227784"/>
                  </a:stretch>
                </a:blipFill>
                <a:ln w="2556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</p:grpSp>
        <p:sp>
          <p:nvSpPr>
            <p:cNvPr id="602" name="CustomShape 9"/>
            <p:cNvSpPr/>
            <p:nvPr/>
          </p:nvSpPr>
          <p:spPr>
            <a:xfrm>
              <a:off x="660240" y="1152000"/>
              <a:ext cx="354276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b">
              <a:normAutofit/>
            </a:bodyPr>
            <a:p>
              <a:pPr>
                <a:lnSpc>
                  <a:spcPct val="100000"/>
                </a:lnSpc>
              </a:pPr>
              <a:r>
                <a:rPr lang="en-US" sz="2200" b="1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物联网开发平台Thingsboard应用</a:t>
              </a:r>
              <a:endParaRPr lang="en-US" sz="2200" b="0" strike="noStrike" spc="-1">
                <a:latin typeface="Arial" panose="020B0604020202020204"/>
              </a:endParaRPr>
            </a:p>
          </p:txBody>
        </p:sp>
        <p:grpSp>
          <p:nvGrpSpPr>
            <p:cNvPr id="603" name="Group 10"/>
            <p:cNvGrpSpPr/>
            <p:nvPr/>
          </p:nvGrpSpPr>
          <p:grpSpPr>
            <a:xfrm>
              <a:off x="8084880" y="1130400"/>
              <a:ext cx="3428280" cy="1302840"/>
              <a:chOff x="8084880" y="1130400"/>
              <a:chExt cx="3428280" cy="1302840"/>
            </a:xfrm>
          </p:grpSpPr>
          <p:grpSp>
            <p:nvGrpSpPr>
              <p:cNvPr id="604" name="Group 11"/>
              <p:cNvGrpSpPr/>
              <p:nvPr/>
            </p:nvGrpSpPr>
            <p:grpSpPr>
              <a:xfrm>
                <a:off x="8084880" y="1266840"/>
                <a:ext cx="831240" cy="831240"/>
                <a:chOff x="8084880" y="1266840"/>
                <a:chExt cx="831240" cy="831240"/>
              </a:xfrm>
            </p:grpSpPr>
            <p:sp>
              <p:nvSpPr>
                <p:cNvPr id="605" name="CustomShape 12"/>
                <p:cNvSpPr/>
                <p:nvPr/>
              </p:nvSpPr>
              <p:spPr>
                <a:xfrm>
                  <a:off x="8084880" y="1266840"/>
                  <a:ext cx="831240" cy="831240"/>
                </a:xfrm>
                <a:prstGeom prst="ellipse">
                  <a:avLst/>
                </a:prstGeom>
                <a:solidFill>
                  <a:srgbClr val="808080"/>
                </a:solidFill>
                <a:ln>
                  <a:solidFill>
                    <a:srgbClr val="F2F2F2"/>
                  </a:solidFill>
                </a:ln>
                <a:effectLst>
                  <a:outerShdw>
                    <a:srgbClr val="768394">
                      <a:alpha val="19000"/>
                    </a:srgbClr>
                  </a:outerShdw>
                </a:effectLst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606" name="CustomShape 13"/>
                <p:cNvSpPr/>
                <p:nvPr/>
              </p:nvSpPr>
              <p:spPr>
                <a:xfrm>
                  <a:off x="8342640" y="1530360"/>
                  <a:ext cx="316080" cy="30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  <p:grpSp>
            <p:nvGrpSpPr>
              <p:cNvPr id="607" name="Group 14"/>
              <p:cNvGrpSpPr/>
              <p:nvPr/>
            </p:nvGrpSpPr>
            <p:grpSpPr>
              <a:xfrm>
                <a:off x="9131400" y="1130400"/>
                <a:ext cx="2381760" cy="1302840"/>
                <a:chOff x="9131400" y="1130400"/>
                <a:chExt cx="2381760" cy="1302840"/>
              </a:xfrm>
            </p:grpSpPr>
            <p:sp>
              <p:nvSpPr>
                <p:cNvPr id="608" name="CustomShape 15"/>
                <p:cNvSpPr/>
                <p:nvPr/>
              </p:nvSpPr>
              <p:spPr>
                <a:xfrm>
                  <a:off x="9131400" y="1130400"/>
                  <a:ext cx="2381760" cy="435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b">
                  <a:normAutofit/>
                </a:bodyPr>
                <a:p>
                  <a:pPr>
                    <a:lnSpc>
                      <a:spcPct val="100000"/>
                    </a:lnSpc>
                  </a:pPr>
                  <a:r>
                    <a:rPr lang="en-US" sz="2000" b="1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实时监测数据</a:t>
                  </a:r>
                  <a:endParaRPr lang="en-US" sz="20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609" name="CustomShape 16"/>
                <p:cNvSpPr/>
                <p:nvPr/>
              </p:nvSpPr>
              <p:spPr>
                <a:xfrm>
                  <a:off x="9131400" y="1572120"/>
                  <a:ext cx="2381760" cy="8611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</p:grpSp>
        <p:grpSp>
          <p:nvGrpSpPr>
            <p:cNvPr id="610" name="Group 17"/>
            <p:cNvGrpSpPr/>
            <p:nvPr/>
          </p:nvGrpSpPr>
          <p:grpSpPr>
            <a:xfrm>
              <a:off x="8084880" y="2977920"/>
              <a:ext cx="3428280" cy="1302840"/>
              <a:chOff x="8084880" y="2977920"/>
              <a:chExt cx="3428280" cy="1302840"/>
            </a:xfrm>
          </p:grpSpPr>
          <p:grpSp>
            <p:nvGrpSpPr>
              <p:cNvPr id="611" name="Group 18"/>
              <p:cNvGrpSpPr/>
              <p:nvPr/>
            </p:nvGrpSpPr>
            <p:grpSpPr>
              <a:xfrm>
                <a:off x="8084880" y="3114360"/>
                <a:ext cx="831240" cy="831240"/>
                <a:chOff x="8084880" y="3114360"/>
                <a:chExt cx="831240" cy="831240"/>
              </a:xfrm>
            </p:grpSpPr>
            <p:sp>
              <p:nvSpPr>
                <p:cNvPr id="612" name="CustomShape 19"/>
                <p:cNvSpPr/>
                <p:nvPr/>
              </p:nvSpPr>
              <p:spPr>
                <a:xfrm>
                  <a:off x="8084880" y="3114360"/>
                  <a:ext cx="831240" cy="831240"/>
                </a:xfrm>
                <a:prstGeom prst="ellipse">
                  <a:avLst/>
                </a:prstGeom>
                <a:solidFill>
                  <a:srgbClr val="3CBBE7"/>
                </a:solidFill>
                <a:ln>
                  <a:solidFill>
                    <a:srgbClr val="F2F2F2"/>
                  </a:solidFill>
                </a:ln>
                <a:effectLst>
                  <a:outerShdw>
                    <a:srgbClr val="768394">
                      <a:alpha val="19000"/>
                    </a:srgbClr>
                  </a:outerShdw>
                </a:effectLst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613" name="CustomShape 20"/>
                <p:cNvSpPr/>
                <p:nvPr/>
              </p:nvSpPr>
              <p:spPr>
                <a:xfrm>
                  <a:off x="8342640" y="3377880"/>
                  <a:ext cx="316080" cy="30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  <p:grpSp>
            <p:nvGrpSpPr>
              <p:cNvPr id="614" name="Group 21"/>
              <p:cNvGrpSpPr/>
              <p:nvPr/>
            </p:nvGrpSpPr>
            <p:grpSpPr>
              <a:xfrm>
                <a:off x="9131400" y="2977920"/>
                <a:ext cx="2381760" cy="1302840"/>
                <a:chOff x="9131400" y="2977920"/>
                <a:chExt cx="2381760" cy="1302840"/>
              </a:xfrm>
            </p:grpSpPr>
            <p:sp>
              <p:nvSpPr>
                <p:cNvPr id="615" name="CustomShape 22"/>
                <p:cNvSpPr/>
                <p:nvPr/>
              </p:nvSpPr>
              <p:spPr>
                <a:xfrm>
                  <a:off x="9131400" y="2977920"/>
                  <a:ext cx="2381760" cy="435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b">
                  <a:normAutofit/>
                </a:bodyPr>
                <a:p>
                  <a:pPr>
                    <a:lnSpc>
                      <a:spcPct val="100000"/>
                    </a:lnSpc>
                  </a:pPr>
                  <a:r>
                    <a:rPr lang="en-US" sz="2000" b="1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反向控制</a:t>
                  </a:r>
                  <a:endParaRPr lang="en-US" sz="20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616" name="CustomShape 23"/>
                <p:cNvSpPr/>
                <p:nvPr/>
              </p:nvSpPr>
              <p:spPr>
                <a:xfrm>
                  <a:off x="9131400" y="3419640"/>
                  <a:ext cx="2381760" cy="8611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</p:grpSp>
        <p:grpSp>
          <p:nvGrpSpPr>
            <p:cNvPr id="617" name="Group 24"/>
            <p:cNvGrpSpPr/>
            <p:nvPr/>
          </p:nvGrpSpPr>
          <p:grpSpPr>
            <a:xfrm>
              <a:off x="8084880" y="4825440"/>
              <a:ext cx="3428280" cy="1302840"/>
              <a:chOff x="8084880" y="4825440"/>
              <a:chExt cx="3428280" cy="1302840"/>
            </a:xfrm>
          </p:grpSpPr>
          <p:grpSp>
            <p:nvGrpSpPr>
              <p:cNvPr id="618" name="Group 25"/>
              <p:cNvGrpSpPr/>
              <p:nvPr/>
            </p:nvGrpSpPr>
            <p:grpSpPr>
              <a:xfrm>
                <a:off x="8084880" y="4961880"/>
                <a:ext cx="831240" cy="831240"/>
                <a:chOff x="8084880" y="4961880"/>
                <a:chExt cx="831240" cy="831240"/>
              </a:xfrm>
            </p:grpSpPr>
            <p:sp>
              <p:nvSpPr>
                <p:cNvPr id="619" name="CustomShape 26"/>
                <p:cNvSpPr/>
                <p:nvPr/>
              </p:nvSpPr>
              <p:spPr>
                <a:xfrm>
                  <a:off x="8084880" y="4961880"/>
                  <a:ext cx="831240" cy="831240"/>
                </a:xfrm>
                <a:prstGeom prst="ellipse">
                  <a:avLst/>
                </a:prstGeom>
                <a:solidFill>
                  <a:srgbClr val="808080"/>
                </a:solidFill>
                <a:ln>
                  <a:solidFill>
                    <a:srgbClr val="F2F2F2"/>
                  </a:solidFill>
                </a:ln>
                <a:effectLst>
                  <a:outerShdw>
                    <a:srgbClr val="768394">
                      <a:alpha val="19000"/>
                    </a:srgbClr>
                  </a:outerShdw>
                </a:effectLst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620" name="CustomShape 27"/>
                <p:cNvSpPr/>
                <p:nvPr/>
              </p:nvSpPr>
              <p:spPr>
                <a:xfrm>
                  <a:off x="8342640" y="5225400"/>
                  <a:ext cx="316080" cy="30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  <p:grpSp>
            <p:nvGrpSpPr>
              <p:cNvPr id="621" name="Group 28"/>
              <p:cNvGrpSpPr/>
              <p:nvPr/>
            </p:nvGrpSpPr>
            <p:grpSpPr>
              <a:xfrm>
                <a:off x="9131400" y="4825440"/>
                <a:ext cx="2381760" cy="1302840"/>
                <a:chOff x="9131400" y="4825440"/>
                <a:chExt cx="2381760" cy="1302840"/>
              </a:xfrm>
            </p:grpSpPr>
            <p:sp>
              <p:nvSpPr>
                <p:cNvPr id="622" name="CustomShape 29"/>
                <p:cNvSpPr/>
                <p:nvPr/>
              </p:nvSpPr>
              <p:spPr>
                <a:xfrm>
                  <a:off x="9131400" y="4825440"/>
                  <a:ext cx="2381760" cy="435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b">
                  <a:normAutofit/>
                </a:bodyPr>
                <a:p>
                  <a:pPr>
                    <a:lnSpc>
                      <a:spcPct val="100000"/>
                    </a:lnSpc>
                  </a:pPr>
                  <a:r>
                    <a:rPr lang="en-US" sz="2000" b="1" strike="noStrike" spc="-1">
                      <a:solidFill>
                        <a:srgbClr val="000000"/>
                      </a:solidFill>
                      <a:latin typeface="Arial" panose="020B0604020202020204"/>
                      <a:ea typeface="微软雅黑" panose="020B0503020204020204" charset="-122"/>
                    </a:rPr>
                    <a:t>报警机制</a:t>
                  </a:r>
                  <a:endParaRPr lang="en-US" sz="2000" b="0" strike="noStrike" spc="-1">
                    <a:latin typeface="Arial" panose="020B0604020202020204"/>
                  </a:endParaRPr>
                </a:p>
              </p:txBody>
            </p:sp>
            <p:sp>
              <p:nvSpPr>
                <p:cNvPr id="623" name="CustomShape 30"/>
                <p:cNvSpPr/>
                <p:nvPr/>
              </p:nvSpPr>
              <p:spPr>
                <a:xfrm>
                  <a:off x="9131400" y="5267160"/>
                  <a:ext cx="2381760" cy="8611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</p:grpSp>
        <p:sp>
          <p:nvSpPr>
            <p:cNvPr id="624" name="CustomShape 31"/>
            <p:cNvSpPr/>
            <p:nvPr/>
          </p:nvSpPr>
          <p:spPr>
            <a:xfrm>
              <a:off x="756000" y="2664000"/>
              <a:ext cx="2734920" cy="2458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1、实时定位及轨道查询</a:t>
              </a:r>
              <a:endParaRPr lang="en-US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2、农机作业自动监控</a:t>
              </a:r>
              <a:endParaRPr lang="en-US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3、农业水塘养殖</a:t>
              </a:r>
              <a:endParaRPr lang="en-US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 panose="020B0604020202020204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4、农业温室大棚种植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1735" y="1859280"/>
            <a:ext cx="2322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可看、可控、可报警。相互呼应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总结与展望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627" name="Group 3"/>
          <p:cNvGrpSpPr/>
          <p:nvPr/>
        </p:nvGrpSpPr>
        <p:grpSpPr>
          <a:xfrm>
            <a:off x="1152000" y="1828800"/>
            <a:ext cx="9923760" cy="3354120"/>
            <a:chOff x="1152000" y="1828800"/>
            <a:chExt cx="9923760" cy="3354120"/>
          </a:xfrm>
        </p:grpSpPr>
        <p:grpSp>
          <p:nvGrpSpPr>
            <p:cNvPr id="628" name="Group 4"/>
            <p:cNvGrpSpPr/>
            <p:nvPr/>
          </p:nvGrpSpPr>
          <p:grpSpPr>
            <a:xfrm>
              <a:off x="1152000" y="1828800"/>
              <a:ext cx="2176920" cy="2176920"/>
              <a:chOff x="1152000" y="1828800"/>
              <a:chExt cx="2176920" cy="2176920"/>
            </a:xfrm>
          </p:grpSpPr>
          <p:sp>
            <p:nvSpPr>
              <p:cNvPr id="629" name="CustomShape 5"/>
              <p:cNvSpPr/>
              <p:nvPr/>
            </p:nvSpPr>
            <p:spPr>
              <a:xfrm rot="2703000">
                <a:off x="1470600" y="2147400"/>
                <a:ext cx="1539360" cy="1539360"/>
              </a:xfrm>
              <a:prstGeom prst="roundRect">
                <a:avLst>
                  <a:gd name="adj" fmla="val 16667"/>
                </a:avLst>
              </a:prstGeom>
              <a:noFill/>
              <a:ln w="3240" cap="rnd">
                <a:solidFill>
                  <a:srgbClr val="A6A6A6"/>
                </a:solidFill>
                <a:custDash>
                  <a:ds d="-573367296" sp="300000"/>
                </a:custDash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30" name="CustomShape 6"/>
              <p:cNvSpPr/>
              <p:nvPr/>
            </p:nvSpPr>
            <p:spPr>
              <a:xfrm rot="2703000">
                <a:off x="1557360" y="2233440"/>
                <a:ext cx="1365840" cy="1365840"/>
              </a:xfrm>
              <a:custGeom>
                <a:avLst/>
                <a:gdLst/>
                <a:ahLst/>
                <a:cxnLst/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rgbClr val="3CBBE7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31" name="CustomShape 7"/>
              <p:cNvSpPr/>
              <p:nvPr/>
            </p:nvSpPr>
            <p:spPr>
              <a:xfrm>
                <a:off x="2440080" y="2653920"/>
                <a:ext cx="579600" cy="51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2800" b="1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01</a:t>
                </a:r>
                <a:endParaRPr lang="en-US" sz="2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632" name="Group 8"/>
            <p:cNvGrpSpPr/>
            <p:nvPr/>
          </p:nvGrpSpPr>
          <p:grpSpPr>
            <a:xfrm>
              <a:off x="3088440" y="1828800"/>
              <a:ext cx="2176920" cy="2176920"/>
              <a:chOff x="3088440" y="1828800"/>
              <a:chExt cx="2176920" cy="2176920"/>
            </a:xfrm>
          </p:grpSpPr>
          <p:sp>
            <p:nvSpPr>
              <p:cNvPr id="633" name="CustomShape 9"/>
              <p:cNvSpPr/>
              <p:nvPr/>
            </p:nvSpPr>
            <p:spPr>
              <a:xfrm rot="2703000">
                <a:off x="3407040" y="2147400"/>
                <a:ext cx="1539360" cy="1539360"/>
              </a:xfrm>
              <a:prstGeom prst="roundRect">
                <a:avLst>
                  <a:gd name="adj" fmla="val 16667"/>
                </a:avLst>
              </a:prstGeom>
              <a:noFill/>
              <a:ln w="3240" cap="rnd">
                <a:solidFill>
                  <a:srgbClr val="A6A6A6"/>
                </a:solidFill>
                <a:custDash>
                  <a:ds d="-573367296" sp="300000"/>
                </a:custDash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34" name="CustomShape 10"/>
              <p:cNvSpPr/>
              <p:nvPr/>
            </p:nvSpPr>
            <p:spPr>
              <a:xfrm rot="2703000">
                <a:off x="3494160" y="2233440"/>
                <a:ext cx="1365840" cy="1365840"/>
              </a:xfrm>
              <a:custGeom>
                <a:avLst/>
                <a:gdLst/>
                <a:ahLst/>
                <a:cxnLst/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rgbClr val="91D8F2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35" name="CustomShape 11"/>
              <p:cNvSpPr/>
              <p:nvPr/>
            </p:nvSpPr>
            <p:spPr>
              <a:xfrm>
                <a:off x="4376880" y="2653920"/>
                <a:ext cx="579600" cy="51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2800" b="1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02</a:t>
                </a:r>
                <a:endParaRPr lang="en-US" sz="2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636" name="Group 12"/>
            <p:cNvGrpSpPr/>
            <p:nvPr/>
          </p:nvGrpSpPr>
          <p:grpSpPr>
            <a:xfrm>
              <a:off x="5025240" y="1828800"/>
              <a:ext cx="2176920" cy="2176920"/>
              <a:chOff x="5025240" y="1828800"/>
              <a:chExt cx="2176920" cy="2176920"/>
            </a:xfrm>
          </p:grpSpPr>
          <p:sp>
            <p:nvSpPr>
              <p:cNvPr id="637" name="CustomShape 13"/>
              <p:cNvSpPr/>
              <p:nvPr/>
            </p:nvSpPr>
            <p:spPr>
              <a:xfrm rot="2703000">
                <a:off x="5343840" y="2147400"/>
                <a:ext cx="1539360" cy="1539360"/>
              </a:xfrm>
              <a:prstGeom prst="roundRect">
                <a:avLst>
                  <a:gd name="adj" fmla="val 16667"/>
                </a:avLst>
              </a:prstGeom>
              <a:noFill/>
              <a:ln w="3240" cap="rnd">
                <a:solidFill>
                  <a:srgbClr val="A6A6A6"/>
                </a:solidFill>
                <a:custDash>
                  <a:ds d="-573367296" sp="300000"/>
                </a:custDash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38" name="CustomShape 14"/>
              <p:cNvSpPr/>
              <p:nvPr/>
            </p:nvSpPr>
            <p:spPr>
              <a:xfrm rot="2703000">
                <a:off x="5430960" y="2233440"/>
                <a:ext cx="1365840" cy="1365840"/>
              </a:xfrm>
              <a:custGeom>
                <a:avLst/>
                <a:gdLst/>
                <a:ahLst/>
                <a:cxnLst/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rgbClr val="FF83A8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39" name="CustomShape 15"/>
              <p:cNvSpPr/>
              <p:nvPr/>
            </p:nvSpPr>
            <p:spPr>
              <a:xfrm>
                <a:off x="6313680" y="2653920"/>
                <a:ext cx="579600" cy="51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2800" b="1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03</a:t>
                </a:r>
                <a:endParaRPr lang="en-US" sz="2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640" name="Group 16"/>
            <p:cNvGrpSpPr/>
            <p:nvPr/>
          </p:nvGrpSpPr>
          <p:grpSpPr>
            <a:xfrm>
              <a:off x="6962040" y="1828800"/>
              <a:ext cx="2176920" cy="2176920"/>
              <a:chOff x="6962040" y="1828800"/>
              <a:chExt cx="2176920" cy="2176920"/>
            </a:xfrm>
          </p:grpSpPr>
          <p:sp>
            <p:nvSpPr>
              <p:cNvPr id="641" name="CustomShape 17"/>
              <p:cNvSpPr/>
              <p:nvPr/>
            </p:nvSpPr>
            <p:spPr>
              <a:xfrm rot="2703000">
                <a:off x="7280640" y="2147400"/>
                <a:ext cx="1539360" cy="1539360"/>
              </a:xfrm>
              <a:prstGeom prst="roundRect">
                <a:avLst>
                  <a:gd name="adj" fmla="val 16667"/>
                </a:avLst>
              </a:prstGeom>
              <a:noFill/>
              <a:ln w="3240" cap="rnd">
                <a:solidFill>
                  <a:srgbClr val="A6A6A6"/>
                </a:solidFill>
                <a:custDash>
                  <a:ds d="-573367296" sp="300000"/>
                </a:custDash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42" name="CustomShape 18"/>
              <p:cNvSpPr/>
              <p:nvPr/>
            </p:nvSpPr>
            <p:spPr>
              <a:xfrm rot="2703000">
                <a:off x="7367760" y="2233440"/>
                <a:ext cx="1365840" cy="1365840"/>
              </a:xfrm>
              <a:custGeom>
                <a:avLst/>
                <a:gdLst/>
                <a:ahLst/>
                <a:cxnLst/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rgbClr val="FFBFBE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43" name="CustomShape 19"/>
              <p:cNvSpPr/>
              <p:nvPr/>
            </p:nvSpPr>
            <p:spPr>
              <a:xfrm>
                <a:off x="8250120" y="2653920"/>
                <a:ext cx="579600" cy="51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2800" b="1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04</a:t>
                </a:r>
                <a:endParaRPr lang="en-US" sz="2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644" name="Group 20"/>
            <p:cNvGrpSpPr/>
            <p:nvPr/>
          </p:nvGrpSpPr>
          <p:grpSpPr>
            <a:xfrm>
              <a:off x="8898840" y="1828800"/>
              <a:ext cx="2176920" cy="2176920"/>
              <a:chOff x="8898840" y="1828800"/>
              <a:chExt cx="2176920" cy="2176920"/>
            </a:xfrm>
          </p:grpSpPr>
          <p:sp>
            <p:nvSpPr>
              <p:cNvPr id="645" name="CustomShape 21"/>
              <p:cNvSpPr/>
              <p:nvPr/>
            </p:nvSpPr>
            <p:spPr>
              <a:xfrm rot="2703000">
                <a:off x="9304560" y="2233440"/>
                <a:ext cx="1365840" cy="1365840"/>
              </a:xfrm>
              <a:custGeom>
                <a:avLst/>
                <a:gdLst/>
                <a:ahLst/>
                <a:cxnLst/>
                <a:rect l="l" t="t" r="r" b="b"/>
                <a:pathLst>
                  <a:path w="1371601" h="1371601">
                    <a:moveTo>
                      <a:pt x="66957" y="66957"/>
                    </a:moveTo>
                    <a:cubicBezTo>
                      <a:pt x="108326" y="25588"/>
                      <a:pt x="165477" y="0"/>
                      <a:pt x="228605" y="0"/>
                    </a:cubicBezTo>
                    <a:lnTo>
                      <a:pt x="1142995" y="0"/>
                    </a:lnTo>
                    <a:cubicBezTo>
                      <a:pt x="1269250" y="0"/>
                      <a:pt x="1371600" y="102351"/>
                      <a:pt x="1371601" y="228605"/>
                    </a:cubicBezTo>
                    <a:lnTo>
                      <a:pt x="1371601" y="1142995"/>
                    </a:lnTo>
                    <a:cubicBezTo>
                      <a:pt x="1371600" y="1269250"/>
                      <a:pt x="1269250" y="1371600"/>
                      <a:pt x="1142995" y="1371601"/>
                    </a:cubicBezTo>
                    <a:lnTo>
                      <a:pt x="228605" y="1371600"/>
                    </a:lnTo>
                    <a:cubicBezTo>
                      <a:pt x="212823" y="1371599"/>
                      <a:pt x="197416" y="1370001"/>
                      <a:pt x="182533" y="1366956"/>
                    </a:cubicBezTo>
                    <a:lnTo>
                      <a:pt x="160847" y="1360224"/>
                    </a:lnTo>
                    <a:lnTo>
                      <a:pt x="707768" y="812406"/>
                    </a:lnTo>
                    <a:lnTo>
                      <a:pt x="782073" y="886588"/>
                    </a:lnTo>
                    <a:lnTo>
                      <a:pt x="781829" y="589614"/>
                    </a:lnTo>
                    <a:lnTo>
                      <a:pt x="484854" y="589857"/>
                    </a:lnTo>
                    <a:lnTo>
                      <a:pt x="559160" y="664040"/>
                    </a:lnTo>
                    <a:lnTo>
                      <a:pt x="11843" y="1212254"/>
                    </a:lnTo>
                    <a:lnTo>
                      <a:pt x="4645" y="1189067"/>
                    </a:lnTo>
                    <a:cubicBezTo>
                      <a:pt x="1599" y="1174185"/>
                      <a:pt x="0" y="1158777"/>
                      <a:pt x="0" y="1142995"/>
                    </a:cubicBezTo>
                    <a:lnTo>
                      <a:pt x="0" y="228604"/>
                    </a:lnTo>
                    <a:cubicBezTo>
                      <a:pt x="0" y="165477"/>
                      <a:pt x="25588" y="108326"/>
                      <a:pt x="66957" y="66957"/>
                    </a:cubicBezTo>
                    <a:close/>
                  </a:path>
                </a:pathLst>
              </a:custGeom>
              <a:solidFill>
                <a:srgbClr val="3CBBE7"/>
              </a:solidFill>
              <a:ln w="2556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646" name="CustomShape 22"/>
              <p:cNvSpPr/>
              <p:nvPr/>
            </p:nvSpPr>
            <p:spPr>
              <a:xfrm>
                <a:off x="10186920" y="2653920"/>
                <a:ext cx="579600" cy="51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2800" b="1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05</a:t>
                </a:r>
                <a:endParaRPr lang="en-US" sz="2800" b="0" strike="noStrike" spc="-1">
                  <a:latin typeface="Arial" panose="020B0604020202020204"/>
                </a:endParaRPr>
              </a:p>
            </p:txBody>
          </p:sp>
          <p:sp>
            <p:nvSpPr>
              <p:cNvPr id="647" name="CustomShape 23"/>
              <p:cNvSpPr/>
              <p:nvPr/>
            </p:nvSpPr>
            <p:spPr>
              <a:xfrm rot="2703000">
                <a:off x="9217440" y="2147400"/>
                <a:ext cx="1539360" cy="1539360"/>
              </a:xfrm>
              <a:prstGeom prst="roundRect">
                <a:avLst>
                  <a:gd name="adj" fmla="val 16667"/>
                </a:avLst>
              </a:prstGeom>
              <a:noFill/>
              <a:ln w="3240" cap="rnd">
                <a:solidFill>
                  <a:srgbClr val="A6A6A6"/>
                </a:solidFill>
                <a:custDash>
                  <a:ds d="-573367296" sp="300000"/>
                </a:custDash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648" name="CustomShape 24"/>
            <p:cNvSpPr/>
            <p:nvPr/>
          </p:nvSpPr>
          <p:spPr>
            <a:xfrm>
              <a:off x="1301040" y="4631400"/>
              <a:ext cx="1892520" cy="55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平台允许从仪表板导出数据</a:t>
              </a:r>
              <a:endParaRPr lang="en-US" sz="1100" b="0" strike="noStrike" spc="-1">
                <a:latin typeface="Arial" panose="020B0604020202020204"/>
              </a:endParaRPr>
            </a:p>
          </p:txBody>
        </p:sp>
        <p:sp>
          <p:nvSpPr>
            <p:cNvPr id="649" name="CustomShape 25"/>
            <p:cNvSpPr/>
            <p:nvPr/>
          </p:nvSpPr>
          <p:spPr>
            <a:xfrm>
              <a:off x="1301040" y="4243680"/>
              <a:ext cx="1892520" cy="38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6800" rIns="90000" bIns="46800" anchor="b">
              <a:normAutofit/>
            </a:bodyPr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数据导出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650" name="CustomShape 26"/>
            <p:cNvSpPr/>
            <p:nvPr/>
          </p:nvSpPr>
          <p:spPr>
            <a:xfrm>
              <a:off x="3236760" y="4631400"/>
              <a:ext cx="1892520" cy="55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平台网络界面可以自定义徽标，配色方案</a:t>
              </a:r>
              <a:endParaRPr lang="en-US" sz="1100" b="0" strike="noStrike" spc="-1">
                <a:latin typeface="Arial" panose="020B0604020202020204"/>
              </a:endParaRPr>
            </a:p>
          </p:txBody>
        </p:sp>
        <p:sp>
          <p:nvSpPr>
            <p:cNvPr id="651" name="CustomShape 27"/>
            <p:cNvSpPr/>
            <p:nvPr/>
          </p:nvSpPr>
          <p:spPr>
            <a:xfrm>
              <a:off x="3236760" y="4243680"/>
              <a:ext cx="1892520" cy="38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6800" rIns="90000" bIns="46800" anchor="b">
              <a:normAutofit/>
            </a:bodyPr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白色标签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652" name="CustomShape 28"/>
            <p:cNvSpPr/>
            <p:nvPr/>
          </p:nvSpPr>
          <p:spPr>
            <a:xfrm>
              <a:off x="5172480" y="4631400"/>
              <a:ext cx="1892520" cy="55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每个实体（设备或资产）可以同时属于多个组</a:t>
              </a:r>
              <a:endParaRPr lang="en-US" sz="1100" b="0" strike="noStrike" spc="-1">
                <a:latin typeface="Arial" panose="020B0604020202020204"/>
              </a:endParaRPr>
            </a:p>
          </p:txBody>
        </p:sp>
        <p:sp>
          <p:nvSpPr>
            <p:cNvPr id="653" name="CustomShape 29"/>
            <p:cNvSpPr/>
            <p:nvPr/>
          </p:nvSpPr>
          <p:spPr>
            <a:xfrm>
              <a:off x="5172480" y="4243680"/>
              <a:ext cx="1892520" cy="38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6800" rIns="90000" bIns="46800" anchor="b">
              <a:normAutofit/>
            </a:bodyPr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设备和资产组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654" name="CustomShape 30"/>
            <p:cNvSpPr/>
            <p:nvPr/>
          </p:nvSpPr>
          <p:spPr>
            <a:xfrm>
              <a:off x="7108200" y="4631400"/>
              <a:ext cx="1892520" cy="55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通过Scheduler事件或Reports schedule Widgets 来管理调度程序事件的功能</a:t>
              </a:r>
              <a:endParaRPr lang="en-US" sz="1100" b="0" strike="noStrike" spc="-1">
                <a:latin typeface="Arial" panose="020B0604020202020204"/>
              </a:endParaRPr>
            </a:p>
          </p:txBody>
        </p:sp>
        <p:sp>
          <p:nvSpPr>
            <p:cNvPr id="655" name="CustomShape 31"/>
            <p:cNvSpPr/>
            <p:nvPr/>
          </p:nvSpPr>
          <p:spPr>
            <a:xfrm>
              <a:off x="7108200" y="4243680"/>
              <a:ext cx="1892520" cy="38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6800" rIns="90000" bIns="46800" anchor="b">
              <a:normAutofit/>
            </a:bodyPr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调度程序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656" name="CustomShape 32"/>
            <p:cNvSpPr/>
            <p:nvPr/>
          </p:nvSpPr>
          <p:spPr>
            <a:xfrm>
              <a:off x="9043560" y="4631400"/>
              <a:ext cx="1892520" cy="55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6800" rIns="90000" bIns="46800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能够在DataBase中存储二进制内容（文件）</a:t>
              </a:r>
              <a:endParaRPr lang="en-US" sz="1100" b="0" strike="noStrike" spc="-1">
                <a:latin typeface="Arial" panose="020B0604020202020204"/>
              </a:endParaRPr>
            </a:p>
          </p:txBody>
        </p:sp>
        <p:sp>
          <p:nvSpPr>
            <p:cNvPr id="657" name="CustomShape 33"/>
            <p:cNvSpPr/>
            <p:nvPr/>
          </p:nvSpPr>
          <p:spPr>
            <a:xfrm>
              <a:off x="9043560" y="4243680"/>
              <a:ext cx="1892520" cy="38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6800" rIns="90000" bIns="46800" anchor="b">
              <a:normAutofit/>
            </a:bodyPr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文件存储</a:t>
              </a: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658" name="Line 34"/>
            <p:cNvSpPr/>
            <p:nvPr/>
          </p:nvSpPr>
          <p:spPr>
            <a:xfrm>
              <a:off x="3217680" y="4256640"/>
              <a:ext cx="360" cy="86832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59" name="Line 35"/>
            <p:cNvSpPr/>
            <p:nvPr/>
          </p:nvSpPr>
          <p:spPr>
            <a:xfrm>
              <a:off x="5153040" y="4256640"/>
              <a:ext cx="360" cy="86832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60" name="Line 36"/>
            <p:cNvSpPr/>
            <p:nvPr/>
          </p:nvSpPr>
          <p:spPr>
            <a:xfrm>
              <a:off x="7088760" y="4256640"/>
              <a:ext cx="360" cy="86832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661" name="Line 37"/>
            <p:cNvSpPr/>
            <p:nvPr/>
          </p:nvSpPr>
          <p:spPr>
            <a:xfrm>
              <a:off x="9024480" y="4256640"/>
              <a:ext cx="360" cy="86832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662" name="CustomShape 38"/>
          <p:cNvSpPr/>
          <p:nvPr/>
        </p:nvSpPr>
        <p:spPr>
          <a:xfrm>
            <a:off x="628920" y="1008360"/>
            <a:ext cx="3906000" cy="91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物联网开发平台Thingsboard 专业版功能</a:t>
            </a:r>
            <a:endParaRPr lang="en-US" sz="2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 hidden="1"/>
          <p:cNvSpPr/>
          <p:nvPr/>
        </p:nvSpPr>
        <p:spPr>
          <a:xfrm>
            <a:off x="0" y="0"/>
            <a:ext cx="153000" cy="153000"/>
          </a:xfrm>
          <a:prstGeom prst="rect">
            <a:avLst/>
          </a:prstGeom>
          <a:solidFill>
            <a:srgbClr val="3CBBE7"/>
          </a:solidFill>
          <a:ln w="25560">
            <a:solidFill>
              <a:srgbClr val="2C8AA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4" name="CustomShape 2"/>
          <p:cNvSpPr/>
          <p:nvPr/>
        </p:nvSpPr>
        <p:spPr>
          <a:xfrm>
            <a:off x="3382920" y="2034360"/>
            <a:ext cx="5420160" cy="1615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Thanks</a:t>
            </a:r>
            <a:br>
              <a:rPr lang="en-US" sz="3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</a:br>
            <a:r>
              <a:rPr lang="en-US" sz="32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And Your Slogan Here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65" name="CustomShape 3"/>
          <p:cNvSpPr/>
          <p:nvPr/>
        </p:nvSpPr>
        <p:spPr>
          <a:xfrm>
            <a:off x="3382920" y="4044240"/>
            <a:ext cx="5420160" cy="29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500" b="0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数格实验室</a:t>
            </a:r>
            <a:endParaRPr lang="en-US" sz="1500" b="0" strike="noStrike" spc="-1">
              <a:latin typeface="Arial" panose="020B0604020202020204"/>
            </a:endParaRPr>
          </a:p>
        </p:txBody>
      </p:sp>
      <p:pic>
        <p:nvPicPr>
          <p:cNvPr id="666" name=" 2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" y="1440"/>
            <a:ext cx="360" cy="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Thingsboard介绍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263" name="Group 3"/>
          <p:cNvGrpSpPr/>
          <p:nvPr/>
        </p:nvGrpSpPr>
        <p:grpSpPr>
          <a:xfrm>
            <a:off x="0" y="1331280"/>
            <a:ext cx="12186360" cy="4667040"/>
            <a:chOff x="0" y="1331280"/>
            <a:chExt cx="12186360" cy="4667040"/>
          </a:xfrm>
        </p:grpSpPr>
        <p:sp>
          <p:nvSpPr>
            <p:cNvPr id="264" name="CustomShape 4"/>
            <p:cNvSpPr/>
            <p:nvPr/>
          </p:nvSpPr>
          <p:spPr>
            <a:xfrm>
              <a:off x="668160" y="1331280"/>
              <a:ext cx="10844640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3A3838"/>
                  </a:solidFill>
                  <a:latin typeface="Arial" panose="020B0604020202020204"/>
                  <a:ea typeface="微软雅黑" panose="020B0503020204020204" charset="-122"/>
                </a:rPr>
                <a:t>Thingsboard平台</a:t>
              </a:r>
              <a:endParaRPr lang="en-US" sz="2800" b="0" strike="noStrike" spc="-1">
                <a:latin typeface="Arial" panose="020B0604020202020204"/>
              </a:endParaRPr>
            </a:p>
          </p:txBody>
        </p:sp>
        <p:sp>
          <p:nvSpPr>
            <p:cNvPr id="265" name="CustomShape 5"/>
            <p:cNvSpPr/>
            <p:nvPr/>
          </p:nvSpPr>
          <p:spPr>
            <a:xfrm>
              <a:off x="668520" y="1913040"/>
              <a:ext cx="10844640" cy="771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>
              <a:normAutofit/>
            </a:bodyPr>
            <a:p>
              <a:pPr algn="ctr">
                <a:lnSpc>
                  <a:spcPct val="15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ThingsBoard是一个开源的物联网平台，可以实现物联网项目的快速开发，管理和扩展。提供开箱即用的物联网云或内部部署解决方案，为物联网应用提供服务器端基础架构。</a:t>
              </a:r>
              <a:endParaRPr lang="en-US" sz="1500" b="0" strike="noStrike" spc="-1">
                <a:latin typeface="Arial" panose="020B0604020202020204"/>
              </a:endParaRPr>
            </a:p>
          </p:txBody>
        </p:sp>
        <p:grpSp>
          <p:nvGrpSpPr>
            <p:cNvPr id="266" name="Group 6"/>
            <p:cNvGrpSpPr/>
            <p:nvPr/>
          </p:nvGrpSpPr>
          <p:grpSpPr>
            <a:xfrm>
              <a:off x="673200" y="4828680"/>
              <a:ext cx="3194640" cy="1088280"/>
              <a:chOff x="673200" y="4828680"/>
              <a:chExt cx="3194640" cy="1088280"/>
            </a:xfrm>
          </p:grpSpPr>
          <p:sp>
            <p:nvSpPr>
              <p:cNvPr id="267" name="CustomShape 7"/>
              <p:cNvSpPr/>
              <p:nvPr/>
            </p:nvSpPr>
            <p:spPr>
              <a:xfrm>
                <a:off x="673200" y="5241600"/>
                <a:ext cx="3194640" cy="675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68" name="CustomShape 8"/>
              <p:cNvSpPr/>
              <p:nvPr/>
            </p:nvSpPr>
            <p:spPr>
              <a:xfrm>
                <a:off x="673200" y="4828680"/>
                <a:ext cx="3194640" cy="40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开源服务器端平台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269" name="Group 9"/>
            <p:cNvGrpSpPr/>
            <p:nvPr/>
          </p:nvGrpSpPr>
          <p:grpSpPr>
            <a:xfrm>
              <a:off x="8412480" y="4828680"/>
              <a:ext cx="3106440" cy="1088280"/>
              <a:chOff x="8412480" y="4828680"/>
              <a:chExt cx="3106440" cy="1088280"/>
            </a:xfrm>
          </p:grpSpPr>
          <p:sp>
            <p:nvSpPr>
              <p:cNvPr id="270" name="CustomShape 10"/>
              <p:cNvSpPr/>
              <p:nvPr/>
            </p:nvSpPr>
            <p:spPr>
              <a:xfrm>
                <a:off x="8412480" y="5241600"/>
                <a:ext cx="3106440" cy="675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71" name="CustomShape 11"/>
              <p:cNvSpPr/>
              <p:nvPr/>
            </p:nvSpPr>
            <p:spPr>
              <a:xfrm>
                <a:off x="8412480" y="4828680"/>
                <a:ext cx="3106440" cy="40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免费用于个人和商业用途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272" name="Group 12"/>
            <p:cNvGrpSpPr/>
            <p:nvPr/>
          </p:nvGrpSpPr>
          <p:grpSpPr>
            <a:xfrm>
              <a:off x="0" y="4110480"/>
              <a:ext cx="12186360" cy="506160"/>
              <a:chOff x="0" y="4110480"/>
              <a:chExt cx="12186360" cy="506160"/>
            </a:xfrm>
          </p:grpSpPr>
          <p:sp>
            <p:nvSpPr>
              <p:cNvPr id="273" name="CustomShape 13"/>
              <p:cNvSpPr/>
              <p:nvPr/>
            </p:nvSpPr>
            <p:spPr>
              <a:xfrm>
                <a:off x="0" y="4122720"/>
                <a:ext cx="12186360" cy="493920"/>
              </a:xfrm>
              <a:prstGeom prst="rect">
                <a:avLst/>
              </a:prstGeom>
              <a:blipFill rotWithShape="0">
                <a:blip r:embed="rId1"/>
                <a:stretch>
                  <a:fillRect t="-182699" b="-150339"/>
                </a:stretch>
              </a:blipFill>
              <a:ln w="648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74" name="CustomShape 14"/>
              <p:cNvSpPr/>
              <p:nvPr/>
            </p:nvSpPr>
            <p:spPr>
              <a:xfrm>
                <a:off x="669960" y="4110480"/>
                <a:ext cx="10827720" cy="493920"/>
              </a:xfrm>
              <a:prstGeom prst="rect">
                <a:avLst/>
              </a:prstGeom>
              <a:solidFill>
                <a:srgbClr val="000000">
                  <a:alpha val="70000"/>
                </a:srgbClr>
              </a:solidFill>
              <a:ln w="648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275" name="Group 15"/>
            <p:cNvGrpSpPr/>
            <p:nvPr/>
          </p:nvGrpSpPr>
          <p:grpSpPr>
            <a:xfrm>
              <a:off x="5507640" y="2914920"/>
              <a:ext cx="1170720" cy="1170720"/>
              <a:chOff x="5507640" y="2914920"/>
              <a:chExt cx="1170720" cy="1170720"/>
            </a:xfrm>
          </p:grpSpPr>
          <p:sp>
            <p:nvSpPr>
              <p:cNvPr id="276" name="CustomShape 16"/>
              <p:cNvSpPr/>
              <p:nvPr/>
            </p:nvSpPr>
            <p:spPr>
              <a:xfrm>
                <a:off x="5507640" y="2914920"/>
                <a:ext cx="1170720" cy="1170720"/>
              </a:xfrm>
              <a:prstGeom prst="wedgeEllipseCallout">
                <a:avLst>
                  <a:gd name="adj1" fmla="val -2386"/>
                  <a:gd name="adj2" fmla="val 66692"/>
                </a:avLst>
              </a:prstGeom>
              <a:solidFill>
                <a:srgbClr val="3CBBE7"/>
              </a:solidFill>
              <a:ln w="2844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77" name="CustomShape 17"/>
              <p:cNvSpPr/>
              <p:nvPr/>
            </p:nvSpPr>
            <p:spPr>
              <a:xfrm>
                <a:off x="5794920" y="3202920"/>
                <a:ext cx="596160" cy="595080"/>
              </a:xfrm>
              <a:custGeom>
                <a:avLst/>
                <a:gdLst/>
                <a:ahLst/>
                <a:cxnLst/>
                <a:rect l="l" t="t" r="r" b="b"/>
                <a:pathLst>
                  <a:path w="605702" h="604568">
                    <a:moveTo>
                      <a:pt x="290910" y="156336"/>
                    </a:moveTo>
                    <a:cubicBezTo>
                      <a:pt x="306137" y="157147"/>
                      <a:pt x="321272" y="160032"/>
                      <a:pt x="335849" y="164992"/>
                    </a:cubicBezTo>
                    <a:lnTo>
                      <a:pt x="288310" y="212456"/>
                    </a:lnTo>
                    <a:cubicBezTo>
                      <a:pt x="257856" y="210695"/>
                      <a:pt x="226844" y="221449"/>
                      <a:pt x="203632" y="244717"/>
                    </a:cubicBezTo>
                    <a:cubicBezTo>
                      <a:pt x="160271" y="287918"/>
                      <a:pt x="160271" y="358187"/>
                      <a:pt x="203632" y="401388"/>
                    </a:cubicBezTo>
                    <a:cubicBezTo>
                      <a:pt x="246900" y="444680"/>
                      <a:pt x="317279" y="444680"/>
                      <a:pt x="360547" y="401388"/>
                    </a:cubicBezTo>
                    <a:cubicBezTo>
                      <a:pt x="383852" y="378211"/>
                      <a:pt x="394623" y="347156"/>
                      <a:pt x="392859" y="316749"/>
                    </a:cubicBezTo>
                    <a:lnTo>
                      <a:pt x="440397" y="269284"/>
                    </a:lnTo>
                    <a:cubicBezTo>
                      <a:pt x="460267" y="327595"/>
                      <a:pt x="446897" y="394620"/>
                      <a:pt x="400287" y="441065"/>
                    </a:cubicBezTo>
                    <a:cubicBezTo>
                      <a:pt x="335106" y="506236"/>
                      <a:pt x="229073" y="506236"/>
                      <a:pt x="163892" y="441065"/>
                    </a:cubicBezTo>
                    <a:cubicBezTo>
                      <a:pt x="98619" y="375987"/>
                      <a:pt x="98619" y="270118"/>
                      <a:pt x="163892" y="205040"/>
                    </a:cubicBezTo>
                    <a:cubicBezTo>
                      <a:pt x="198711" y="170137"/>
                      <a:pt x="245228" y="153902"/>
                      <a:pt x="290910" y="156336"/>
                    </a:cubicBezTo>
                    <a:close/>
                    <a:moveTo>
                      <a:pt x="246542" y="43775"/>
                    </a:moveTo>
                    <a:cubicBezTo>
                      <a:pt x="306463" y="36243"/>
                      <a:pt x="368345" y="47900"/>
                      <a:pt x="422196" y="78723"/>
                    </a:cubicBezTo>
                    <a:lnTo>
                      <a:pt x="376794" y="124054"/>
                    </a:lnTo>
                    <a:cubicBezTo>
                      <a:pt x="294811" y="85305"/>
                      <a:pt x="193980" y="99581"/>
                      <a:pt x="126109" y="167345"/>
                    </a:cubicBezTo>
                    <a:cubicBezTo>
                      <a:pt x="39948" y="253371"/>
                      <a:pt x="39948" y="392793"/>
                      <a:pt x="126109" y="478820"/>
                    </a:cubicBezTo>
                    <a:cubicBezTo>
                      <a:pt x="212271" y="564846"/>
                      <a:pt x="351912" y="564846"/>
                      <a:pt x="438073" y="478820"/>
                    </a:cubicBezTo>
                    <a:cubicBezTo>
                      <a:pt x="505944" y="411055"/>
                      <a:pt x="520428" y="310382"/>
                      <a:pt x="481432" y="228527"/>
                    </a:cubicBezTo>
                    <a:lnTo>
                      <a:pt x="526741" y="183011"/>
                    </a:lnTo>
                    <a:cubicBezTo>
                      <a:pt x="588484" y="290544"/>
                      <a:pt x="573350" y="430244"/>
                      <a:pt x="481432" y="522111"/>
                    </a:cubicBezTo>
                    <a:cubicBezTo>
                      <a:pt x="371316" y="632054"/>
                      <a:pt x="192866" y="632054"/>
                      <a:pt x="82657" y="522111"/>
                    </a:cubicBezTo>
                    <a:cubicBezTo>
                      <a:pt x="-27552" y="412168"/>
                      <a:pt x="-27552" y="233997"/>
                      <a:pt x="82657" y="123961"/>
                    </a:cubicBezTo>
                    <a:cubicBezTo>
                      <a:pt x="128662" y="78028"/>
                      <a:pt x="186622" y="51307"/>
                      <a:pt x="246542" y="43775"/>
                    </a:cubicBezTo>
                    <a:close/>
                    <a:moveTo>
                      <a:pt x="536061" y="0"/>
                    </a:moveTo>
                    <a:lnTo>
                      <a:pt x="544232" y="61368"/>
                    </a:lnTo>
                    <a:lnTo>
                      <a:pt x="605702" y="69526"/>
                    </a:lnTo>
                    <a:lnTo>
                      <a:pt x="524361" y="150732"/>
                    </a:lnTo>
                    <a:lnTo>
                      <a:pt x="498361" y="147302"/>
                    </a:lnTo>
                    <a:lnTo>
                      <a:pt x="337721" y="307767"/>
                    </a:lnTo>
                    <a:cubicBezTo>
                      <a:pt x="339021" y="312588"/>
                      <a:pt x="339764" y="317779"/>
                      <a:pt x="339764" y="323063"/>
                    </a:cubicBezTo>
                    <a:cubicBezTo>
                      <a:pt x="339764" y="354859"/>
                      <a:pt x="313950" y="380630"/>
                      <a:pt x="282101" y="380630"/>
                    </a:cubicBezTo>
                    <a:cubicBezTo>
                      <a:pt x="250251" y="380630"/>
                      <a:pt x="224437" y="354859"/>
                      <a:pt x="224437" y="323063"/>
                    </a:cubicBezTo>
                    <a:cubicBezTo>
                      <a:pt x="224437" y="291266"/>
                      <a:pt x="250251" y="265495"/>
                      <a:pt x="282101" y="265495"/>
                    </a:cubicBezTo>
                    <a:cubicBezTo>
                      <a:pt x="287393" y="265495"/>
                      <a:pt x="292500" y="266237"/>
                      <a:pt x="297422" y="267535"/>
                    </a:cubicBezTo>
                    <a:lnTo>
                      <a:pt x="458155" y="107162"/>
                    </a:lnTo>
                    <a:lnTo>
                      <a:pt x="454719" y="81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278" name="Group 18"/>
            <p:cNvGrpSpPr/>
            <p:nvPr/>
          </p:nvGrpSpPr>
          <p:grpSpPr>
            <a:xfrm>
              <a:off x="4496040" y="4828680"/>
              <a:ext cx="3194640" cy="1088280"/>
              <a:chOff x="4496040" y="4828680"/>
              <a:chExt cx="3194640" cy="1088280"/>
            </a:xfrm>
          </p:grpSpPr>
          <p:sp>
            <p:nvSpPr>
              <p:cNvPr id="279" name="CustomShape 19"/>
              <p:cNvSpPr/>
              <p:nvPr/>
            </p:nvSpPr>
            <p:spPr>
              <a:xfrm>
                <a:off x="4496040" y="5241600"/>
                <a:ext cx="3194640" cy="675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80" name="CustomShape 20"/>
              <p:cNvSpPr/>
              <p:nvPr/>
            </p:nvSpPr>
            <p:spPr>
              <a:xfrm>
                <a:off x="4496040" y="4828680"/>
                <a:ext cx="3194640" cy="407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监视和控制IoT设备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281" name="Line 21"/>
            <p:cNvSpPr/>
            <p:nvPr/>
          </p:nvSpPr>
          <p:spPr>
            <a:xfrm>
              <a:off x="4208040" y="4622040"/>
              <a:ext cx="360" cy="137628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2" name="Line 22"/>
            <p:cNvSpPr/>
            <p:nvPr/>
          </p:nvSpPr>
          <p:spPr>
            <a:xfrm>
              <a:off x="8021520" y="4622040"/>
              <a:ext cx="360" cy="1376280"/>
            </a:xfrm>
            <a:prstGeom prst="line">
              <a:avLst/>
            </a:prstGeom>
            <a:ln w="3240">
              <a:solidFill>
                <a:srgbClr val="BFBFB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3" name="CustomShape 23"/>
            <p:cNvSpPr/>
            <p:nvPr/>
          </p:nvSpPr>
          <p:spPr>
            <a:xfrm>
              <a:off x="3401640" y="4165560"/>
              <a:ext cx="368280" cy="353880"/>
            </a:xfrm>
            <a:custGeom>
              <a:avLst/>
              <a:gdLst/>
              <a:ahLst/>
              <a:cxnLst/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4" name="CustomShape 24"/>
            <p:cNvSpPr/>
            <p:nvPr/>
          </p:nvSpPr>
          <p:spPr>
            <a:xfrm>
              <a:off x="8419680" y="4158360"/>
              <a:ext cx="353880" cy="368280"/>
            </a:xfrm>
            <a:custGeom>
              <a:avLst/>
              <a:gdLst/>
              <a:ahLst/>
              <a:cxnLst/>
              <a:rect l="l" t="t" r="r" b="b"/>
              <a:pathLst>
                <a:path w="584423" h="607568">
                  <a:moveTo>
                    <a:pt x="466115" y="268189"/>
                  </a:moveTo>
                  <a:cubicBezTo>
                    <a:pt x="470571" y="266808"/>
                    <a:pt x="475334" y="267575"/>
                    <a:pt x="479022" y="270337"/>
                  </a:cubicBezTo>
                  <a:lnTo>
                    <a:pt x="502991" y="288288"/>
                  </a:lnTo>
                  <a:lnTo>
                    <a:pt x="527113" y="270337"/>
                  </a:lnTo>
                  <a:cubicBezTo>
                    <a:pt x="530647" y="267575"/>
                    <a:pt x="535410" y="266808"/>
                    <a:pt x="539866" y="268189"/>
                  </a:cubicBezTo>
                  <a:cubicBezTo>
                    <a:pt x="539866" y="268189"/>
                    <a:pt x="551850" y="271871"/>
                    <a:pt x="552004" y="271871"/>
                  </a:cubicBezTo>
                  <a:cubicBezTo>
                    <a:pt x="571363" y="278315"/>
                    <a:pt x="584423" y="296420"/>
                    <a:pt x="584423" y="316826"/>
                  </a:cubicBezTo>
                  <a:lnTo>
                    <a:pt x="584423" y="389092"/>
                  </a:lnTo>
                  <a:cubicBezTo>
                    <a:pt x="584423" y="391854"/>
                    <a:pt x="583655" y="394615"/>
                    <a:pt x="582118" y="396917"/>
                  </a:cubicBezTo>
                  <a:lnTo>
                    <a:pt x="557842" y="433894"/>
                  </a:lnTo>
                  <a:lnTo>
                    <a:pt x="557842" y="530708"/>
                  </a:lnTo>
                  <a:cubicBezTo>
                    <a:pt x="557842" y="538686"/>
                    <a:pt x="551389" y="544977"/>
                    <a:pt x="543553" y="544977"/>
                  </a:cubicBezTo>
                  <a:lnTo>
                    <a:pt x="462428" y="544977"/>
                  </a:lnTo>
                  <a:cubicBezTo>
                    <a:pt x="454592" y="544977"/>
                    <a:pt x="448139" y="538686"/>
                    <a:pt x="448139" y="530708"/>
                  </a:cubicBezTo>
                  <a:lnTo>
                    <a:pt x="448139" y="433894"/>
                  </a:lnTo>
                  <a:lnTo>
                    <a:pt x="423863" y="396917"/>
                  </a:lnTo>
                  <a:cubicBezTo>
                    <a:pt x="422326" y="394615"/>
                    <a:pt x="421558" y="391854"/>
                    <a:pt x="421558" y="389092"/>
                  </a:cubicBezTo>
                  <a:lnTo>
                    <a:pt x="421558" y="316826"/>
                  </a:lnTo>
                  <a:cubicBezTo>
                    <a:pt x="421558" y="296420"/>
                    <a:pt x="434618" y="278315"/>
                    <a:pt x="453977" y="271871"/>
                  </a:cubicBezTo>
                  <a:cubicBezTo>
                    <a:pt x="454131" y="271871"/>
                    <a:pt x="466115" y="268189"/>
                    <a:pt x="466115" y="268189"/>
                  </a:cubicBezTo>
                  <a:close/>
                  <a:moveTo>
                    <a:pt x="44557" y="268189"/>
                  </a:moveTo>
                  <a:cubicBezTo>
                    <a:pt x="49013" y="266808"/>
                    <a:pt x="53776" y="267575"/>
                    <a:pt x="57310" y="270337"/>
                  </a:cubicBezTo>
                  <a:lnTo>
                    <a:pt x="81432" y="288288"/>
                  </a:lnTo>
                  <a:lnTo>
                    <a:pt x="105401" y="270337"/>
                  </a:lnTo>
                  <a:cubicBezTo>
                    <a:pt x="109089" y="267575"/>
                    <a:pt x="113852" y="266808"/>
                    <a:pt x="118308" y="268189"/>
                  </a:cubicBezTo>
                  <a:cubicBezTo>
                    <a:pt x="118308" y="268189"/>
                    <a:pt x="130292" y="271871"/>
                    <a:pt x="130446" y="271871"/>
                  </a:cubicBezTo>
                  <a:cubicBezTo>
                    <a:pt x="149805" y="278315"/>
                    <a:pt x="162865" y="296420"/>
                    <a:pt x="162865" y="316826"/>
                  </a:cubicBezTo>
                  <a:lnTo>
                    <a:pt x="162865" y="389092"/>
                  </a:lnTo>
                  <a:cubicBezTo>
                    <a:pt x="162865" y="391854"/>
                    <a:pt x="162097" y="394615"/>
                    <a:pt x="160560" y="396917"/>
                  </a:cubicBezTo>
                  <a:lnTo>
                    <a:pt x="136284" y="433894"/>
                  </a:lnTo>
                  <a:lnTo>
                    <a:pt x="136284" y="530708"/>
                  </a:lnTo>
                  <a:cubicBezTo>
                    <a:pt x="136284" y="538686"/>
                    <a:pt x="129831" y="544977"/>
                    <a:pt x="121995" y="544977"/>
                  </a:cubicBezTo>
                  <a:lnTo>
                    <a:pt x="40870" y="544977"/>
                  </a:lnTo>
                  <a:cubicBezTo>
                    <a:pt x="33034" y="544977"/>
                    <a:pt x="26581" y="538686"/>
                    <a:pt x="26581" y="530708"/>
                  </a:cubicBezTo>
                  <a:lnTo>
                    <a:pt x="26581" y="433894"/>
                  </a:lnTo>
                  <a:lnTo>
                    <a:pt x="2305" y="396917"/>
                  </a:lnTo>
                  <a:cubicBezTo>
                    <a:pt x="768" y="394615"/>
                    <a:pt x="0" y="391854"/>
                    <a:pt x="0" y="389092"/>
                  </a:cubicBezTo>
                  <a:lnTo>
                    <a:pt x="0" y="316826"/>
                  </a:lnTo>
                  <a:cubicBezTo>
                    <a:pt x="0" y="296420"/>
                    <a:pt x="13060" y="278315"/>
                    <a:pt x="32419" y="271871"/>
                  </a:cubicBezTo>
                  <a:cubicBezTo>
                    <a:pt x="32573" y="271871"/>
                    <a:pt x="44557" y="268189"/>
                    <a:pt x="44557" y="268189"/>
                  </a:cubicBezTo>
                  <a:close/>
                  <a:moveTo>
                    <a:pt x="283757" y="227644"/>
                  </a:moveTo>
                  <a:lnTo>
                    <a:pt x="300667" y="227644"/>
                  </a:lnTo>
                  <a:cubicBezTo>
                    <a:pt x="302973" y="227644"/>
                    <a:pt x="305126" y="228565"/>
                    <a:pt x="306663" y="230253"/>
                  </a:cubicBezTo>
                  <a:cubicBezTo>
                    <a:pt x="309123" y="232861"/>
                    <a:pt x="309430" y="236544"/>
                    <a:pt x="307739" y="239459"/>
                  </a:cubicBezTo>
                  <a:lnTo>
                    <a:pt x="298669" y="252962"/>
                  </a:lnTo>
                  <a:lnTo>
                    <a:pt x="302973" y="288561"/>
                  </a:lnTo>
                  <a:lnTo>
                    <a:pt x="294672" y="310810"/>
                  </a:lnTo>
                  <a:cubicBezTo>
                    <a:pt x="293749" y="312958"/>
                    <a:pt x="290675" y="312958"/>
                    <a:pt x="289752" y="310810"/>
                  </a:cubicBezTo>
                  <a:lnTo>
                    <a:pt x="281451" y="288561"/>
                  </a:lnTo>
                  <a:lnTo>
                    <a:pt x="285755" y="252962"/>
                  </a:lnTo>
                  <a:lnTo>
                    <a:pt x="276685" y="239459"/>
                  </a:lnTo>
                  <a:cubicBezTo>
                    <a:pt x="274994" y="236544"/>
                    <a:pt x="275302" y="232861"/>
                    <a:pt x="277761" y="230253"/>
                  </a:cubicBezTo>
                  <a:cubicBezTo>
                    <a:pt x="279299" y="228565"/>
                    <a:pt x="281451" y="227644"/>
                    <a:pt x="283757" y="227644"/>
                  </a:cubicBezTo>
                  <a:close/>
                  <a:moveTo>
                    <a:pt x="243694" y="226776"/>
                  </a:moveTo>
                  <a:cubicBezTo>
                    <a:pt x="245999" y="226776"/>
                    <a:pt x="248150" y="228157"/>
                    <a:pt x="248918" y="230304"/>
                  </a:cubicBezTo>
                  <a:lnTo>
                    <a:pt x="285947" y="331870"/>
                  </a:lnTo>
                  <a:cubicBezTo>
                    <a:pt x="288098" y="337700"/>
                    <a:pt x="296395" y="337700"/>
                    <a:pt x="298546" y="331870"/>
                  </a:cubicBezTo>
                  <a:lnTo>
                    <a:pt x="335575" y="230304"/>
                  </a:lnTo>
                  <a:cubicBezTo>
                    <a:pt x="336651" y="227543"/>
                    <a:pt x="339570" y="226162"/>
                    <a:pt x="342336" y="226929"/>
                  </a:cubicBezTo>
                  <a:lnTo>
                    <a:pt x="360005" y="232299"/>
                  </a:lnTo>
                  <a:lnTo>
                    <a:pt x="360005" y="232452"/>
                  </a:lnTo>
                  <a:cubicBezTo>
                    <a:pt x="382438" y="239663"/>
                    <a:pt x="397495" y="260528"/>
                    <a:pt x="397495" y="284002"/>
                  </a:cubicBezTo>
                  <a:lnTo>
                    <a:pt x="397495" y="391704"/>
                  </a:lnTo>
                  <a:cubicBezTo>
                    <a:pt x="397495" y="392778"/>
                    <a:pt x="397188" y="393852"/>
                    <a:pt x="396573" y="394619"/>
                  </a:cubicBezTo>
                  <a:lnTo>
                    <a:pt x="358008" y="453379"/>
                  </a:lnTo>
                  <a:lnTo>
                    <a:pt x="358008" y="602045"/>
                  </a:lnTo>
                  <a:cubicBezTo>
                    <a:pt x="358008" y="605113"/>
                    <a:pt x="355549" y="607568"/>
                    <a:pt x="352476" y="607568"/>
                  </a:cubicBezTo>
                  <a:lnTo>
                    <a:pt x="232017" y="607568"/>
                  </a:lnTo>
                  <a:cubicBezTo>
                    <a:pt x="228944" y="607568"/>
                    <a:pt x="226485" y="605113"/>
                    <a:pt x="226485" y="602045"/>
                  </a:cubicBezTo>
                  <a:lnTo>
                    <a:pt x="226485" y="453379"/>
                  </a:lnTo>
                  <a:lnTo>
                    <a:pt x="187920" y="394619"/>
                  </a:lnTo>
                  <a:cubicBezTo>
                    <a:pt x="187305" y="393852"/>
                    <a:pt x="186998" y="392778"/>
                    <a:pt x="186998" y="391704"/>
                  </a:cubicBezTo>
                  <a:lnTo>
                    <a:pt x="186998" y="284309"/>
                  </a:lnTo>
                  <a:cubicBezTo>
                    <a:pt x="186998" y="260682"/>
                    <a:pt x="202055" y="239817"/>
                    <a:pt x="224488" y="232299"/>
                  </a:cubicBezTo>
                  <a:cubicBezTo>
                    <a:pt x="224488" y="232299"/>
                    <a:pt x="243233" y="226776"/>
                    <a:pt x="243694" y="226776"/>
                  </a:cubicBezTo>
                  <a:close/>
                  <a:moveTo>
                    <a:pt x="503026" y="160466"/>
                  </a:moveTo>
                  <a:cubicBezTo>
                    <a:pt x="529508" y="160466"/>
                    <a:pt x="550975" y="181870"/>
                    <a:pt x="550975" y="208274"/>
                  </a:cubicBezTo>
                  <a:cubicBezTo>
                    <a:pt x="550975" y="234678"/>
                    <a:pt x="529508" y="256082"/>
                    <a:pt x="503026" y="256082"/>
                  </a:cubicBezTo>
                  <a:cubicBezTo>
                    <a:pt x="476544" y="256082"/>
                    <a:pt x="455077" y="234678"/>
                    <a:pt x="455077" y="208274"/>
                  </a:cubicBezTo>
                  <a:cubicBezTo>
                    <a:pt x="455077" y="181870"/>
                    <a:pt x="476544" y="160466"/>
                    <a:pt x="503026" y="160466"/>
                  </a:cubicBezTo>
                  <a:close/>
                  <a:moveTo>
                    <a:pt x="81397" y="160466"/>
                  </a:moveTo>
                  <a:cubicBezTo>
                    <a:pt x="107879" y="160466"/>
                    <a:pt x="129346" y="181870"/>
                    <a:pt x="129346" y="208274"/>
                  </a:cubicBezTo>
                  <a:cubicBezTo>
                    <a:pt x="129346" y="234678"/>
                    <a:pt x="107879" y="256082"/>
                    <a:pt x="81397" y="256082"/>
                  </a:cubicBezTo>
                  <a:cubicBezTo>
                    <a:pt x="54915" y="256082"/>
                    <a:pt x="33448" y="234678"/>
                    <a:pt x="33448" y="208274"/>
                  </a:cubicBezTo>
                  <a:cubicBezTo>
                    <a:pt x="33448" y="181870"/>
                    <a:pt x="54915" y="160466"/>
                    <a:pt x="81397" y="160466"/>
                  </a:cubicBezTo>
                  <a:close/>
                  <a:moveTo>
                    <a:pt x="292212" y="79174"/>
                  </a:moveTo>
                  <a:cubicBezTo>
                    <a:pt x="326313" y="79174"/>
                    <a:pt x="353957" y="106786"/>
                    <a:pt x="353957" y="140848"/>
                  </a:cubicBezTo>
                  <a:cubicBezTo>
                    <a:pt x="353957" y="174910"/>
                    <a:pt x="326313" y="202522"/>
                    <a:pt x="292212" y="202522"/>
                  </a:cubicBezTo>
                  <a:cubicBezTo>
                    <a:pt x="258111" y="202522"/>
                    <a:pt x="230467" y="174910"/>
                    <a:pt x="230467" y="140848"/>
                  </a:cubicBezTo>
                  <a:cubicBezTo>
                    <a:pt x="230467" y="106786"/>
                    <a:pt x="258111" y="79174"/>
                    <a:pt x="292212" y="79174"/>
                  </a:cubicBezTo>
                  <a:close/>
                  <a:moveTo>
                    <a:pt x="292212" y="0"/>
                  </a:moveTo>
                  <a:cubicBezTo>
                    <a:pt x="376247" y="0"/>
                    <a:pt x="453677" y="38346"/>
                    <a:pt x="504683" y="105068"/>
                  </a:cubicBezTo>
                  <a:cubicBezTo>
                    <a:pt x="509906" y="111817"/>
                    <a:pt x="508523" y="121481"/>
                    <a:pt x="501764" y="126542"/>
                  </a:cubicBezTo>
                  <a:cubicBezTo>
                    <a:pt x="498998" y="128690"/>
                    <a:pt x="495772" y="129610"/>
                    <a:pt x="492546" y="129610"/>
                  </a:cubicBezTo>
                  <a:cubicBezTo>
                    <a:pt x="487937" y="129610"/>
                    <a:pt x="483328" y="127616"/>
                    <a:pt x="480409" y="123628"/>
                  </a:cubicBezTo>
                  <a:cubicBezTo>
                    <a:pt x="435088" y="64575"/>
                    <a:pt x="366569" y="30677"/>
                    <a:pt x="292212" y="30677"/>
                  </a:cubicBezTo>
                  <a:cubicBezTo>
                    <a:pt x="217854" y="30677"/>
                    <a:pt x="149335" y="64575"/>
                    <a:pt x="104014" y="123628"/>
                  </a:cubicBezTo>
                  <a:cubicBezTo>
                    <a:pt x="98944" y="130377"/>
                    <a:pt x="89265" y="131604"/>
                    <a:pt x="82659" y="126542"/>
                  </a:cubicBezTo>
                  <a:cubicBezTo>
                    <a:pt x="75900" y="121481"/>
                    <a:pt x="74517" y="111817"/>
                    <a:pt x="79740" y="105068"/>
                  </a:cubicBezTo>
                  <a:cubicBezTo>
                    <a:pt x="130746" y="38346"/>
                    <a:pt x="208176" y="0"/>
                    <a:pt x="292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Thingsboard介绍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287" name="Group 3"/>
          <p:cNvGrpSpPr/>
          <p:nvPr/>
        </p:nvGrpSpPr>
        <p:grpSpPr>
          <a:xfrm>
            <a:off x="670320" y="1674000"/>
            <a:ext cx="10843920" cy="3909240"/>
            <a:chOff x="670320" y="1674000"/>
            <a:chExt cx="10843920" cy="3909240"/>
          </a:xfrm>
        </p:grpSpPr>
        <p:sp>
          <p:nvSpPr>
            <p:cNvPr id="288" name="Line 4"/>
            <p:cNvSpPr/>
            <p:nvPr/>
          </p:nvSpPr>
          <p:spPr>
            <a:xfrm>
              <a:off x="4123080" y="4312800"/>
              <a:ext cx="360" cy="1046520"/>
            </a:xfrm>
            <a:prstGeom prst="line">
              <a:avLst/>
            </a:prstGeom>
            <a:ln w="3240">
              <a:solidFill>
                <a:srgbClr val="A6A6A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89" name="Line 5"/>
            <p:cNvSpPr/>
            <p:nvPr/>
          </p:nvSpPr>
          <p:spPr>
            <a:xfrm>
              <a:off x="8065800" y="4312800"/>
              <a:ext cx="360" cy="1046520"/>
            </a:xfrm>
            <a:prstGeom prst="line">
              <a:avLst/>
            </a:prstGeom>
            <a:ln w="3240">
              <a:solidFill>
                <a:srgbClr val="A6A6A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90" name="Line 6"/>
            <p:cNvSpPr/>
            <p:nvPr/>
          </p:nvSpPr>
          <p:spPr>
            <a:xfrm>
              <a:off x="6094800" y="1902240"/>
              <a:ext cx="360" cy="1046520"/>
            </a:xfrm>
            <a:prstGeom prst="line">
              <a:avLst/>
            </a:prstGeom>
            <a:ln w="3240">
              <a:solidFill>
                <a:srgbClr val="A6A6A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91" name="CustomShape 7"/>
            <p:cNvSpPr/>
            <p:nvPr/>
          </p:nvSpPr>
          <p:spPr>
            <a:xfrm>
              <a:off x="672480" y="3416040"/>
              <a:ext cx="10841760" cy="4388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9D9D9"/>
            </a:solidFill>
            <a:ln w="25560">
              <a:solidFill>
                <a:srgbClr val="FFFFFF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292" name="Group 8"/>
            <p:cNvGrpSpPr/>
            <p:nvPr/>
          </p:nvGrpSpPr>
          <p:grpSpPr>
            <a:xfrm>
              <a:off x="1866240" y="3353040"/>
              <a:ext cx="565560" cy="565560"/>
              <a:chOff x="1866240" y="3353040"/>
              <a:chExt cx="565560" cy="565560"/>
            </a:xfrm>
          </p:grpSpPr>
          <p:sp>
            <p:nvSpPr>
              <p:cNvPr id="293" name="CustomShape 9"/>
              <p:cNvSpPr/>
              <p:nvPr/>
            </p:nvSpPr>
            <p:spPr>
              <a:xfrm>
                <a:off x="1866240" y="3353040"/>
                <a:ext cx="565560" cy="565560"/>
              </a:xfrm>
              <a:prstGeom prst="ellipse">
                <a:avLst/>
              </a:prstGeom>
              <a:solidFill>
                <a:srgbClr val="3CBBE7"/>
              </a:solidFill>
              <a:ln w="38160">
                <a:solidFill>
                  <a:srgbClr val="FFFFF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grpSp>
            <p:nvGrpSpPr>
              <p:cNvPr id="294" name="Group 10"/>
              <p:cNvGrpSpPr/>
              <p:nvPr/>
            </p:nvGrpSpPr>
            <p:grpSpPr>
              <a:xfrm>
                <a:off x="2003040" y="3480840"/>
                <a:ext cx="292320" cy="309600"/>
                <a:chOff x="2003040" y="3480840"/>
                <a:chExt cx="292320" cy="309600"/>
              </a:xfrm>
            </p:grpSpPr>
            <p:sp>
              <p:nvSpPr>
                <p:cNvPr id="295" name="CustomShape 11"/>
                <p:cNvSpPr/>
                <p:nvPr/>
              </p:nvSpPr>
              <p:spPr>
                <a:xfrm>
                  <a:off x="2003040" y="3480840"/>
                  <a:ext cx="292320" cy="217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116450" y="93983"/>
                      </a:moveTo>
                      <a:cubicBezTo>
                        <a:pt x="116450" y="97905"/>
                        <a:pt x="114061" y="101100"/>
                        <a:pt x="111122" y="101100"/>
                      </a:cubicBezTo>
                      <a:lnTo>
                        <a:pt x="8877" y="101100"/>
                      </a:lnTo>
                      <a:cubicBezTo>
                        <a:pt x="5938" y="101100"/>
                        <a:pt x="3550" y="97905"/>
                        <a:pt x="3550" y="93983"/>
                      </a:cubicBezTo>
                      <a:lnTo>
                        <a:pt x="3550" y="11855"/>
                      </a:lnTo>
                      <a:cubicBezTo>
                        <a:pt x="3550" y="7933"/>
                        <a:pt x="5938" y="4738"/>
                        <a:pt x="8877" y="4738"/>
                      </a:cubicBezTo>
                      <a:lnTo>
                        <a:pt x="111122" y="4738"/>
                      </a:lnTo>
                      <a:cubicBezTo>
                        <a:pt x="114061" y="4738"/>
                        <a:pt x="116450" y="7933"/>
                        <a:pt x="116450" y="11855"/>
                      </a:cubicBezTo>
                      <a:cubicBezTo>
                        <a:pt x="116450" y="11855"/>
                        <a:pt x="116450" y="93983"/>
                        <a:pt x="116450" y="93983"/>
                      </a:cubicBezTo>
                      <a:close/>
                      <a:moveTo>
                        <a:pt x="111122" y="0"/>
                      </a:moveTo>
                      <a:lnTo>
                        <a:pt x="8877" y="0"/>
                      </a:lnTo>
                      <a:cubicBezTo>
                        <a:pt x="3983" y="0"/>
                        <a:pt x="0" y="5316"/>
                        <a:pt x="0" y="11855"/>
                      </a:cubicBezTo>
                      <a:lnTo>
                        <a:pt x="0" y="93983"/>
                      </a:lnTo>
                      <a:cubicBezTo>
                        <a:pt x="0" y="100522"/>
                        <a:pt x="3983" y="105838"/>
                        <a:pt x="8877" y="105838"/>
                      </a:cubicBezTo>
                      <a:lnTo>
                        <a:pt x="58222" y="105838"/>
                      </a:lnTo>
                      <a:lnTo>
                        <a:pt x="58222" y="115261"/>
                      </a:lnTo>
                      <a:lnTo>
                        <a:pt x="36472" y="115261"/>
                      </a:lnTo>
                      <a:lnTo>
                        <a:pt x="36472" y="120000"/>
                      </a:lnTo>
                      <a:lnTo>
                        <a:pt x="83522" y="120000"/>
                      </a:lnTo>
                      <a:lnTo>
                        <a:pt x="83522" y="115261"/>
                      </a:lnTo>
                      <a:lnTo>
                        <a:pt x="61772" y="115261"/>
                      </a:lnTo>
                      <a:lnTo>
                        <a:pt x="61772" y="105838"/>
                      </a:lnTo>
                      <a:lnTo>
                        <a:pt x="111122" y="105838"/>
                      </a:lnTo>
                      <a:cubicBezTo>
                        <a:pt x="116016" y="105838"/>
                        <a:pt x="120000" y="100522"/>
                        <a:pt x="120000" y="93983"/>
                      </a:cubicBezTo>
                      <a:lnTo>
                        <a:pt x="120000" y="11855"/>
                      </a:lnTo>
                      <a:cubicBezTo>
                        <a:pt x="120000" y="5316"/>
                        <a:pt x="116016" y="0"/>
                        <a:pt x="1111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296" name="CustomShape 12"/>
                <p:cNvSpPr/>
                <p:nvPr/>
              </p:nvSpPr>
              <p:spPr>
                <a:xfrm>
                  <a:off x="2020680" y="3498480"/>
                  <a:ext cx="240480" cy="145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4294" y="6994"/>
                      </a:moveTo>
                      <a:lnTo>
                        <a:pt x="115705" y="6994"/>
                      </a:lnTo>
                      <a:lnTo>
                        <a:pt x="115705" y="113005"/>
                      </a:lnTo>
                      <a:lnTo>
                        <a:pt x="4294" y="113005"/>
                      </a:lnTo>
                      <a:cubicBezTo>
                        <a:pt x="4294" y="113005"/>
                        <a:pt x="4294" y="6994"/>
                        <a:pt x="4294" y="6994"/>
                      </a:cubicBezTo>
                      <a:close/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0" y="0"/>
                        <a:pt x="0" y="120000"/>
                        <a:pt x="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297" name="CustomShape 13"/>
                <p:cNvSpPr/>
                <p:nvPr/>
              </p:nvSpPr>
              <p:spPr>
                <a:xfrm>
                  <a:off x="2003040" y="3727800"/>
                  <a:ext cx="292320" cy="62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3550" y="15388"/>
                      </a:moveTo>
                      <a:lnTo>
                        <a:pt x="116450" y="15388"/>
                      </a:lnTo>
                      <a:lnTo>
                        <a:pt x="116450" y="104611"/>
                      </a:lnTo>
                      <a:lnTo>
                        <a:pt x="3550" y="104611"/>
                      </a:lnTo>
                      <a:cubicBezTo>
                        <a:pt x="3550" y="104611"/>
                        <a:pt x="3550" y="15388"/>
                        <a:pt x="3550" y="15388"/>
                      </a:cubicBezTo>
                      <a:close/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0" y="0"/>
                        <a:pt x="0" y="120000"/>
                        <a:pt x="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298" name="CustomShape 14"/>
                <p:cNvSpPr/>
                <p:nvPr/>
              </p:nvSpPr>
              <p:spPr>
                <a:xfrm>
                  <a:off x="2020680" y="3745440"/>
                  <a:ext cx="24120" cy="24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59966" y="84833"/>
                      </a:moveTo>
                      <a:cubicBezTo>
                        <a:pt x="46294" y="84833"/>
                        <a:pt x="35166" y="73666"/>
                        <a:pt x="35166" y="59966"/>
                      </a:cubicBezTo>
                      <a:cubicBezTo>
                        <a:pt x="35166" y="46294"/>
                        <a:pt x="46294" y="35166"/>
                        <a:pt x="59966" y="35166"/>
                      </a:cubicBezTo>
                      <a:cubicBezTo>
                        <a:pt x="73666" y="35166"/>
                        <a:pt x="84833" y="46294"/>
                        <a:pt x="84833" y="59966"/>
                      </a:cubicBezTo>
                      <a:cubicBezTo>
                        <a:pt x="84833" y="73666"/>
                        <a:pt x="73666" y="84833"/>
                        <a:pt x="59966" y="84833"/>
                      </a:cubicBezTo>
                      <a:close/>
                      <a:moveTo>
                        <a:pt x="59966" y="0"/>
                      </a:moveTo>
                      <a:cubicBezTo>
                        <a:pt x="26894" y="0"/>
                        <a:pt x="0" y="26894"/>
                        <a:pt x="0" y="59966"/>
                      </a:cubicBezTo>
                      <a:cubicBezTo>
                        <a:pt x="0" y="93072"/>
                        <a:pt x="26894" y="120000"/>
                        <a:pt x="59966" y="120000"/>
                      </a:cubicBezTo>
                      <a:cubicBezTo>
                        <a:pt x="93072" y="120000"/>
                        <a:pt x="120000" y="93072"/>
                        <a:pt x="120000" y="59966"/>
                      </a:cubicBezTo>
                      <a:cubicBezTo>
                        <a:pt x="120000" y="26894"/>
                        <a:pt x="93072" y="0"/>
                        <a:pt x="59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299" name="CustomShape 15"/>
                <p:cNvSpPr/>
                <p:nvPr/>
              </p:nvSpPr>
              <p:spPr>
                <a:xfrm>
                  <a:off x="2170800" y="3763440"/>
                  <a:ext cx="85680" cy="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0" y="0"/>
                        <a:pt x="0" y="120000"/>
                        <a:pt x="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</p:grpSp>
        <p:grpSp>
          <p:nvGrpSpPr>
            <p:cNvPr id="300" name="Group 16"/>
            <p:cNvGrpSpPr/>
            <p:nvPr/>
          </p:nvGrpSpPr>
          <p:grpSpPr>
            <a:xfrm>
              <a:off x="5810400" y="3353040"/>
              <a:ext cx="565560" cy="565560"/>
              <a:chOff x="5810400" y="3353040"/>
              <a:chExt cx="565560" cy="565560"/>
            </a:xfrm>
          </p:grpSpPr>
          <p:sp>
            <p:nvSpPr>
              <p:cNvPr id="301" name="CustomShape 17"/>
              <p:cNvSpPr/>
              <p:nvPr/>
            </p:nvSpPr>
            <p:spPr>
              <a:xfrm>
                <a:off x="5810400" y="3353040"/>
                <a:ext cx="565560" cy="565560"/>
              </a:xfrm>
              <a:prstGeom prst="ellipse">
                <a:avLst/>
              </a:prstGeom>
              <a:solidFill>
                <a:srgbClr val="3CBBE7"/>
              </a:solidFill>
              <a:ln w="38160">
                <a:solidFill>
                  <a:srgbClr val="FFFFF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grpSp>
            <p:nvGrpSpPr>
              <p:cNvPr id="302" name="Group 18"/>
              <p:cNvGrpSpPr/>
              <p:nvPr/>
            </p:nvGrpSpPr>
            <p:grpSpPr>
              <a:xfrm>
                <a:off x="5957640" y="3467880"/>
                <a:ext cx="334080" cy="335520"/>
                <a:chOff x="5957640" y="3467880"/>
                <a:chExt cx="334080" cy="335520"/>
              </a:xfrm>
            </p:grpSpPr>
            <p:sp>
              <p:nvSpPr>
                <p:cNvPr id="303" name="CustomShape 19"/>
                <p:cNvSpPr/>
                <p:nvPr/>
              </p:nvSpPr>
              <p:spPr>
                <a:xfrm>
                  <a:off x="6129720" y="3650040"/>
                  <a:ext cx="162000" cy="153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84122" y="101244"/>
                      </a:moveTo>
                      <a:lnTo>
                        <a:pt x="60005" y="82805"/>
                      </a:lnTo>
                      <a:lnTo>
                        <a:pt x="35888" y="101244"/>
                      </a:lnTo>
                      <a:lnTo>
                        <a:pt x="45094" y="71416"/>
                      </a:lnTo>
                      <a:lnTo>
                        <a:pt x="20972" y="52994"/>
                      </a:lnTo>
                      <a:lnTo>
                        <a:pt x="50783" y="52994"/>
                      </a:lnTo>
                      <a:lnTo>
                        <a:pt x="60005" y="23177"/>
                      </a:lnTo>
                      <a:lnTo>
                        <a:pt x="69211" y="52994"/>
                      </a:lnTo>
                      <a:lnTo>
                        <a:pt x="99027" y="52994"/>
                      </a:lnTo>
                      <a:lnTo>
                        <a:pt x="74916" y="71416"/>
                      </a:lnTo>
                      <a:cubicBezTo>
                        <a:pt x="74916" y="71416"/>
                        <a:pt x="84122" y="101244"/>
                        <a:pt x="84122" y="101244"/>
                      </a:cubicBezTo>
                      <a:close/>
                      <a:moveTo>
                        <a:pt x="120000" y="45827"/>
                      </a:moveTo>
                      <a:lnTo>
                        <a:pt x="74161" y="45827"/>
                      </a:lnTo>
                      <a:lnTo>
                        <a:pt x="60005" y="0"/>
                      </a:lnTo>
                      <a:lnTo>
                        <a:pt x="45833" y="45827"/>
                      </a:lnTo>
                      <a:lnTo>
                        <a:pt x="0" y="45827"/>
                      </a:lnTo>
                      <a:lnTo>
                        <a:pt x="37083" y="74161"/>
                      </a:lnTo>
                      <a:lnTo>
                        <a:pt x="22944" y="120000"/>
                      </a:lnTo>
                      <a:lnTo>
                        <a:pt x="60005" y="91666"/>
                      </a:lnTo>
                      <a:lnTo>
                        <a:pt x="97083" y="120000"/>
                      </a:lnTo>
                      <a:lnTo>
                        <a:pt x="82927" y="74161"/>
                      </a:lnTo>
                      <a:cubicBezTo>
                        <a:pt x="82927" y="74161"/>
                        <a:pt x="120000" y="45827"/>
                        <a:pt x="120000" y="458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304" name="CustomShape 20"/>
                <p:cNvSpPr/>
                <p:nvPr/>
              </p:nvSpPr>
              <p:spPr>
                <a:xfrm>
                  <a:off x="5957640" y="3467880"/>
                  <a:ext cx="249120" cy="287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4500" y="22594"/>
                      </a:moveTo>
                      <a:cubicBezTo>
                        <a:pt x="4655" y="22700"/>
                        <a:pt x="4855" y="22800"/>
                        <a:pt x="5022" y="22900"/>
                      </a:cubicBezTo>
                      <a:cubicBezTo>
                        <a:pt x="5244" y="23038"/>
                        <a:pt x="5483" y="23177"/>
                        <a:pt x="5716" y="23316"/>
                      </a:cubicBezTo>
                      <a:cubicBezTo>
                        <a:pt x="6311" y="23650"/>
                        <a:pt x="6938" y="23977"/>
                        <a:pt x="7611" y="24294"/>
                      </a:cubicBezTo>
                      <a:cubicBezTo>
                        <a:pt x="7850" y="24411"/>
                        <a:pt x="8077" y="24527"/>
                        <a:pt x="8327" y="24644"/>
                      </a:cubicBezTo>
                      <a:cubicBezTo>
                        <a:pt x="10194" y="25477"/>
                        <a:pt x="12327" y="26250"/>
                        <a:pt x="14683" y="26955"/>
                      </a:cubicBezTo>
                      <a:cubicBezTo>
                        <a:pt x="15005" y="27050"/>
                        <a:pt x="15350" y="27144"/>
                        <a:pt x="15688" y="27238"/>
                      </a:cubicBezTo>
                      <a:cubicBezTo>
                        <a:pt x="16583" y="27494"/>
                        <a:pt x="17505" y="27738"/>
                        <a:pt x="18450" y="27972"/>
                      </a:cubicBezTo>
                      <a:cubicBezTo>
                        <a:pt x="18833" y="28072"/>
                        <a:pt x="19205" y="28161"/>
                        <a:pt x="19600" y="28255"/>
                      </a:cubicBezTo>
                      <a:cubicBezTo>
                        <a:pt x="20711" y="28511"/>
                        <a:pt x="21855" y="28761"/>
                        <a:pt x="23027" y="29000"/>
                      </a:cubicBezTo>
                      <a:cubicBezTo>
                        <a:pt x="23238" y="29038"/>
                        <a:pt x="23433" y="29088"/>
                        <a:pt x="23638" y="29122"/>
                      </a:cubicBezTo>
                      <a:cubicBezTo>
                        <a:pt x="25033" y="29394"/>
                        <a:pt x="26472" y="29650"/>
                        <a:pt x="27938" y="29883"/>
                      </a:cubicBezTo>
                      <a:cubicBezTo>
                        <a:pt x="28311" y="29944"/>
                        <a:pt x="28700" y="30005"/>
                        <a:pt x="29083" y="30061"/>
                      </a:cubicBezTo>
                      <a:cubicBezTo>
                        <a:pt x="30200" y="30233"/>
                        <a:pt x="31327" y="30394"/>
                        <a:pt x="32477" y="30544"/>
                      </a:cubicBezTo>
                      <a:cubicBezTo>
                        <a:pt x="32961" y="30611"/>
                        <a:pt x="33444" y="30672"/>
                        <a:pt x="33938" y="30733"/>
                      </a:cubicBezTo>
                      <a:cubicBezTo>
                        <a:pt x="35111" y="30877"/>
                        <a:pt x="36300" y="31011"/>
                        <a:pt x="37500" y="31133"/>
                      </a:cubicBezTo>
                      <a:cubicBezTo>
                        <a:pt x="37894" y="31177"/>
                        <a:pt x="38283" y="31222"/>
                        <a:pt x="38677" y="31261"/>
                      </a:cubicBezTo>
                      <a:cubicBezTo>
                        <a:pt x="40266" y="31416"/>
                        <a:pt x="41866" y="31555"/>
                        <a:pt x="43494" y="31677"/>
                      </a:cubicBezTo>
                      <a:cubicBezTo>
                        <a:pt x="43794" y="31700"/>
                        <a:pt x="44094" y="31716"/>
                        <a:pt x="44400" y="31733"/>
                      </a:cubicBezTo>
                      <a:cubicBezTo>
                        <a:pt x="45727" y="31827"/>
                        <a:pt x="47066" y="31905"/>
                        <a:pt x="48405" y="31977"/>
                      </a:cubicBezTo>
                      <a:cubicBezTo>
                        <a:pt x="48933" y="32005"/>
                        <a:pt x="49461" y="32027"/>
                        <a:pt x="49988" y="32050"/>
                      </a:cubicBezTo>
                      <a:cubicBezTo>
                        <a:pt x="51177" y="32105"/>
                        <a:pt x="52372" y="32144"/>
                        <a:pt x="53572" y="32183"/>
                      </a:cubicBezTo>
                      <a:cubicBezTo>
                        <a:pt x="54066" y="32194"/>
                        <a:pt x="54550" y="32211"/>
                        <a:pt x="55044" y="32222"/>
                      </a:cubicBezTo>
                      <a:cubicBezTo>
                        <a:pt x="56700" y="32261"/>
                        <a:pt x="58355" y="32283"/>
                        <a:pt x="60005" y="32283"/>
                      </a:cubicBezTo>
                      <a:cubicBezTo>
                        <a:pt x="61650" y="32283"/>
                        <a:pt x="63305" y="32261"/>
                        <a:pt x="64961" y="32222"/>
                      </a:cubicBezTo>
                      <a:cubicBezTo>
                        <a:pt x="65455" y="32211"/>
                        <a:pt x="65944" y="32194"/>
                        <a:pt x="66438" y="32183"/>
                      </a:cubicBezTo>
                      <a:cubicBezTo>
                        <a:pt x="67633" y="32144"/>
                        <a:pt x="68827" y="32105"/>
                        <a:pt x="70022" y="32050"/>
                      </a:cubicBezTo>
                      <a:cubicBezTo>
                        <a:pt x="70550" y="32027"/>
                        <a:pt x="71077" y="32005"/>
                        <a:pt x="71605" y="31977"/>
                      </a:cubicBezTo>
                      <a:cubicBezTo>
                        <a:pt x="72938" y="31905"/>
                        <a:pt x="74266" y="31833"/>
                        <a:pt x="75594" y="31733"/>
                      </a:cubicBezTo>
                      <a:cubicBezTo>
                        <a:pt x="75900" y="31716"/>
                        <a:pt x="76211" y="31700"/>
                        <a:pt x="76516" y="31677"/>
                      </a:cubicBezTo>
                      <a:cubicBezTo>
                        <a:pt x="78133" y="31555"/>
                        <a:pt x="79733" y="31416"/>
                        <a:pt x="81316" y="31266"/>
                      </a:cubicBezTo>
                      <a:cubicBezTo>
                        <a:pt x="81727" y="31222"/>
                        <a:pt x="82122" y="31177"/>
                        <a:pt x="82527" y="31133"/>
                      </a:cubicBezTo>
                      <a:cubicBezTo>
                        <a:pt x="83716" y="31011"/>
                        <a:pt x="84888" y="30877"/>
                        <a:pt x="86050" y="30738"/>
                      </a:cubicBezTo>
                      <a:cubicBezTo>
                        <a:pt x="86550" y="30677"/>
                        <a:pt x="87050" y="30605"/>
                        <a:pt x="87544" y="30544"/>
                      </a:cubicBezTo>
                      <a:cubicBezTo>
                        <a:pt x="88677" y="30394"/>
                        <a:pt x="89783" y="30233"/>
                        <a:pt x="90883" y="30066"/>
                      </a:cubicBezTo>
                      <a:cubicBezTo>
                        <a:pt x="91283" y="30005"/>
                        <a:pt x="91688" y="29950"/>
                        <a:pt x="92083" y="29883"/>
                      </a:cubicBezTo>
                      <a:cubicBezTo>
                        <a:pt x="93538" y="29650"/>
                        <a:pt x="94961" y="29400"/>
                        <a:pt x="96344" y="29127"/>
                      </a:cubicBezTo>
                      <a:cubicBezTo>
                        <a:pt x="96583" y="29077"/>
                        <a:pt x="96811" y="29027"/>
                        <a:pt x="97050" y="28977"/>
                      </a:cubicBezTo>
                      <a:cubicBezTo>
                        <a:pt x="98188" y="28750"/>
                        <a:pt x="99300" y="28511"/>
                        <a:pt x="100372" y="28261"/>
                      </a:cubicBezTo>
                      <a:cubicBezTo>
                        <a:pt x="100788" y="28161"/>
                        <a:pt x="101188" y="28061"/>
                        <a:pt x="101588" y="27961"/>
                      </a:cubicBezTo>
                      <a:cubicBezTo>
                        <a:pt x="102505" y="27733"/>
                        <a:pt x="103400" y="27494"/>
                        <a:pt x="104266" y="27250"/>
                      </a:cubicBezTo>
                      <a:cubicBezTo>
                        <a:pt x="104627" y="27150"/>
                        <a:pt x="104994" y="27050"/>
                        <a:pt x="105344" y="26944"/>
                      </a:cubicBezTo>
                      <a:cubicBezTo>
                        <a:pt x="106477" y="26605"/>
                        <a:pt x="107566" y="26255"/>
                        <a:pt x="108594" y="25883"/>
                      </a:cubicBezTo>
                      <a:cubicBezTo>
                        <a:pt x="108627" y="25877"/>
                        <a:pt x="108666" y="25866"/>
                        <a:pt x="108694" y="25850"/>
                      </a:cubicBezTo>
                      <a:cubicBezTo>
                        <a:pt x="109750" y="25472"/>
                        <a:pt x="110727" y="25066"/>
                        <a:pt x="111655" y="24650"/>
                      </a:cubicBezTo>
                      <a:cubicBezTo>
                        <a:pt x="111922" y="24527"/>
                        <a:pt x="112161" y="24405"/>
                        <a:pt x="112411" y="24283"/>
                      </a:cubicBezTo>
                      <a:cubicBezTo>
                        <a:pt x="113072" y="23972"/>
                        <a:pt x="113688" y="23650"/>
                        <a:pt x="114272" y="23316"/>
                      </a:cubicBezTo>
                      <a:cubicBezTo>
                        <a:pt x="114511" y="23177"/>
                        <a:pt x="114755" y="23038"/>
                        <a:pt x="114983" y="22900"/>
                      </a:cubicBezTo>
                      <a:cubicBezTo>
                        <a:pt x="115150" y="22794"/>
                        <a:pt x="115344" y="22700"/>
                        <a:pt x="115500" y="22594"/>
                      </a:cubicBezTo>
                      <a:lnTo>
                        <a:pt x="115500" y="48161"/>
                      </a:lnTo>
                      <a:cubicBezTo>
                        <a:pt x="115500" y="53266"/>
                        <a:pt x="94388" y="60383"/>
                        <a:pt x="60005" y="60383"/>
                      </a:cubicBezTo>
                      <a:cubicBezTo>
                        <a:pt x="25611" y="60383"/>
                        <a:pt x="4500" y="53266"/>
                        <a:pt x="4500" y="48161"/>
                      </a:cubicBezTo>
                      <a:cubicBezTo>
                        <a:pt x="4500" y="48161"/>
                        <a:pt x="4500" y="22594"/>
                        <a:pt x="4500" y="22594"/>
                      </a:cubicBezTo>
                      <a:close/>
                      <a:moveTo>
                        <a:pt x="60005" y="3916"/>
                      </a:moveTo>
                      <a:cubicBezTo>
                        <a:pt x="94388" y="3916"/>
                        <a:pt x="115500" y="11033"/>
                        <a:pt x="115500" y="16144"/>
                      </a:cubicBezTo>
                      <a:cubicBezTo>
                        <a:pt x="115500" y="21244"/>
                        <a:pt x="94388" y="28366"/>
                        <a:pt x="60005" y="28366"/>
                      </a:cubicBezTo>
                      <a:cubicBezTo>
                        <a:pt x="25611" y="28366"/>
                        <a:pt x="4500" y="21244"/>
                        <a:pt x="4500" y="16144"/>
                      </a:cubicBezTo>
                      <a:cubicBezTo>
                        <a:pt x="4500" y="11033"/>
                        <a:pt x="25611" y="3916"/>
                        <a:pt x="60005" y="3916"/>
                      </a:cubicBezTo>
                      <a:close/>
                      <a:moveTo>
                        <a:pt x="75866" y="88200"/>
                      </a:moveTo>
                      <a:cubicBezTo>
                        <a:pt x="70727" y="88561"/>
                        <a:pt x="65388" y="88750"/>
                        <a:pt x="60005" y="88750"/>
                      </a:cubicBezTo>
                      <a:cubicBezTo>
                        <a:pt x="25611" y="88750"/>
                        <a:pt x="4500" y="81627"/>
                        <a:pt x="4500" y="76527"/>
                      </a:cubicBezTo>
                      <a:lnTo>
                        <a:pt x="4500" y="54555"/>
                      </a:lnTo>
                      <a:cubicBezTo>
                        <a:pt x="14066" y="60911"/>
                        <a:pt x="37550" y="64300"/>
                        <a:pt x="60005" y="64300"/>
                      </a:cubicBezTo>
                      <a:cubicBezTo>
                        <a:pt x="82455" y="64300"/>
                        <a:pt x="105933" y="60911"/>
                        <a:pt x="115500" y="54555"/>
                      </a:cubicBezTo>
                      <a:lnTo>
                        <a:pt x="115500" y="65105"/>
                      </a:lnTo>
                      <a:lnTo>
                        <a:pt x="120000" y="65105"/>
                      </a:lnTo>
                      <a:lnTo>
                        <a:pt x="120000" y="16144"/>
                      </a:lnTo>
                      <a:cubicBezTo>
                        <a:pt x="120000" y="5655"/>
                        <a:pt x="89088" y="0"/>
                        <a:pt x="60005" y="0"/>
                      </a:cubicBezTo>
                      <a:cubicBezTo>
                        <a:pt x="30916" y="0"/>
                        <a:pt x="0" y="5655"/>
                        <a:pt x="0" y="16144"/>
                      </a:cubicBezTo>
                      <a:lnTo>
                        <a:pt x="0" y="103861"/>
                      </a:lnTo>
                      <a:cubicBezTo>
                        <a:pt x="0" y="114344"/>
                        <a:pt x="30916" y="120000"/>
                        <a:pt x="60005" y="120000"/>
                      </a:cubicBezTo>
                      <a:cubicBezTo>
                        <a:pt x="65355" y="119994"/>
                        <a:pt x="70605" y="119822"/>
                        <a:pt x="75616" y="119477"/>
                      </a:cubicBezTo>
                      <a:lnTo>
                        <a:pt x="75261" y="115577"/>
                      </a:lnTo>
                      <a:cubicBezTo>
                        <a:pt x="70372" y="115911"/>
                        <a:pt x="65238" y="116083"/>
                        <a:pt x="60005" y="116083"/>
                      </a:cubicBezTo>
                      <a:cubicBezTo>
                        <a:pt x="25611" y="116083"/>
                        <a:pt x="4500" y="108966"/>
                        <a:pt x="4500" y="103861"/>
                      </a:cubicBezTo>
                      <a:lnTo>
                        <a:pt x="4500" y="82922"/>
                      </a:lnTo>
                      <a:cubicBezTo>
                        <a:pt x="14066" y="89277"/>
                        <a:pt x="37550" y="92666"/>
                        <a:pt x="60005" y="92666"/>
                      </a:cubicBezTo>
                      <a:cubicBezTo>
                        <a:pt x="65511" y="92666"/>
                        <a:pt x="70972" y="92472"/>
                        <a:pt x="76233" y="92100"/>
                      </a:cubicBezTo>
                      <a:lnTo>
                        <a:pt x="79116" y="91872"/>
                      </a:lnTo>
                      <a:lnTo>
                        <a:pt x="78677" y="87972"/>
                      </a:lnTo>
                      <a:cubicBezTo>
                        <a:pt x="78677" y="87972"/>
                        <a:pt x="75866" y="88200"/>
                        <a:pt x="75866" y="882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</p:grpSp>
        <p:grpSp>
          <p:nvGrpSpPr>
            <p:cNvPr id="305" name="Group 21"/>
            <p:cNvGrpSpPr/>
            <p:nvPr/>
          </p:nvGrpSpPr>
          <p:grpSpPr>
            <a:xfrm>
              <a:off x="9751680" y="3353040"/>
              <a:ext cx="565560" cy="565560"/>
              <a:chOff x="9751680" y="3353040"/>
              <a:chExt cx="565560" cy="565560"/>
            </a:xfrm>
          </p:grpSpPr>
          <p:sp>
            <p:nvSpPr>
              <p:cNvPr id="306" name="CustomShape 22"/>
              <p:cNvSpPr/>
              <p:nvPr/>
            </p:nvSpPr>
            <p:spPr>
              <a:xfrm>
                <a:off x="9751680" y="3353040"/>
                <a:ext cx="565560" cy="565560"/>
              </a:xfrm>
              <a:prstGeom prst="ellipse">
                <a:avLst/>
              </a:prstGeom>
              <a:solidFill>
                <a:srgbClr val="3CBBE7"/>
              </a:solidFill>
              <a:ln w="38160">
                <a:solidFill>
                  <a:srgbClr val="FFFFF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grpSp>
            <p:nvGrpSpPr>
              <p:cNvPr id="307" name="Group 23"/>
              <p:cNvGrpSpPr/>
              <p:nvPr/>
            </p:nvGrpSpPr>
            <p:grpSpPr>
              <a:xfrm>
                <a:off x="9866160" y="3484440"/>
                <a:ext cx="336600" cy="302760"/>
                <a:chOff x="9866160" y="3484440"/>
                <a:chExt cx="336600" cy="302760"/>
              </a:xfrm>
            </p:grpSpPr>
            <p:sp>
              <p:nvSpPr>
                <p:cNvPr id="308" name="CustomShape 24"/>
                <p:cNvSpPr/>
                <p:nvPr/>
              </p:nvSpPr>
              <p:spPr>
                <a:xfrm>
                  <a:off x="9866160" y="3521520"/>
                  <a:ext cx="336600" cy="238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106683" y="75038"/>
                      </a:moveTo>
                      <a:cubicBezTo>
                        <a:pt x="101155" y="75038"/>
                        <a:pt x="96655" y="68727"/>
                        <a:pt x="96655" y="60972"/>
                      </a:cubicBezTo>
                      <a:lnTo>
                        <a:pt x="93383" y="60972"/>
                      </a:lnTo>
                      <a:cubicBezTo>
                        <a:pt x="93383" y="68727"/>
                        <a:pt x="88877" y="75038"/>
                        <a:pt x="83338" y="75038"/>
                      </a:cubicBezTo>
                      <a:cubicBezTo>
                        <a:pt x="77811" y="75038"/>
                        <a:pt x="73311" y="68727"/>
                        <a:pt x="73311" y="60972"/>
                      </a:cubicBezTo>
                      <a:lnTo>
                        <a:pt x="70038" y="60972"/>
                      </a:lnTo>
                      <a:cubicBezTo>
                        <a:pt x="70038" y="68727"/>
                        <a:pt x="65533" y="75038"/>
                        <a:pt x="59994" y="75038"/>
                      </a:cubicBezTo>
                      <a:cubicBezTo>
                        <a:pt x="54466" y="75038"/>
                        <a:pt x="49961" y="68727"/>
                        <a:pt x="49961" y="60972"/>
                      </a:cubicBezTo>
                      <a:lnTo>
                        <a:pt x="46688" y="60972"/>
                      </a:lnTo>
                      <a:cubicBezTo>
                        <a:pt x="46688" y="68727"/>
                        <a:pt x="42188" y="75038"/>
                        <a:pt x="36650" y="75038"/>
                      </a:cubicBezTo>
                      <a:cubicBezTo>
                        <a:pt x="31122" y="75038"/>
                        <a:pt x="26616" y="68727"/>
                        <a:pt x="26616" y="60972"/>
                      </a:cubicBezTo>
                      <a:lnTo>
                        <a:pt x="23344" y="60972"/>
                      </a:lnTo>
                      <a:cubicBezTo>
                        <a:pt x="23344" y="68727"/>
                        <a:pt x="18844" y="75038"/>
                        <a:pt x="13311" y="75038"/>
                      </a:cubicBezTo>
                      <a:cubicBezTo>
                        <a:pt x="7777" y="75038"/>
                        <a:pt x="3272" y="68727"/>
                        <a:pt x="3272" y="60972"/>
                      </a:cubicBezTo>
                      <a:lnTo>
                        <a:pt x="3272" y="33122"/>
                      </a:lnTo>
                      <a:lnTo>
                        <a:pt x="116727" y="33122"/>
                      </a:lnTo>
                      <a:lnTo>
                        <a:pt x="116727" y="60972"/>
                      </a:lnTo>
                      <a:cubicBezTo>
                        <a:pt x="116727" y="68727"/>
                        <a:pt x="112222" y="75038"/>
                        <a:pt x="106683" y="75038"/>
                      </a:cubicBezTo>
                      <a:close/>
                      <a:moveTo>
                        <a:pt x="116727" y="115411"/>
                      </a:moveTo>
                      <a:lnTo>
                        <a:pt x="3272" y="115411"/>
                      </a:lnTo>
                      <a:lnTo>
                        <a:pt x="3272" y="73088"/>
                      </a:lnTo>
                      <a:cubicBezTo>
                        <a:pt x="5716" y="77055"/>
                        <a:pt x="9288" y="79627"/>
                        <a:pt x="13311" y="79627"/>
                      </a:cubicBezTo>
                      <a:cubicBezTo>
                        <a:pt x="18377" y="79627"/>
                        <a:pt x="22738" y="75594"/>
                        <a:pt x="24983" y="69744"/>
                      </a:cubicBezTo>
                      <a:cubicBezTo>
                        <a:pt x="27233" y="75594"/>
                        <a:pt x="31588" y="79627"/>
                        <a:pt x="36650" y="79627"/>
                      </a:cubicBezTo>
                      <a:cubicBezTo>
                        <a:pt x="41722" y="79627"/>
                        <a:pt x="46083" y="75594"/>
                        <a:pt x="48322" y="69744"/>
                      </a:cubicBezTo>
                      <a:cubicBezTo>
                        <a:pt x="50572" y="75594"/>
                        <a:pt x="54933" y="79627"/>
                        <a:pt x="59994" y="79627"/>
                      </a:cubicBezTo>
                      <a:cubicBezTo>
                        <a:pt x="65066" y="79627"/>
                        <a:pt x="69427" y="75594"/>
                        <a:pt x="71677" y="69744"/>
                      </a:cubicBezTo>
                      <a:cubicBezTo>
                        <a:pt x="73927" y="75594"/>
                        <a:pt x="78277" y="79627"/>
                        <a:pt x="83338" y="79627"/>
                      </a:cubicBezTo>
                      <a:cubicBezTo>
                        <a:pt x="88411" y="79627"/>
                        <a:pt x="92766" y="75594"/>
                        <a:pt x="95022" y="69744"/>
                      </a:cubicBezTo>
                      <a:cubicBezTo>
                        <a:pt x="97272" y="75594"/>
                        <a:pt x="101622" y="79627"/>
                        <a:pt x="106683" y="79627"/>
                      </a:cubicBezTo>
                      <a:cubicBezTo>
                        <a:pt x="110711" y="79627"/>
                        <a:pt x="114283" y="77055"/>
                        <a:pt x="116727" y="73088"/>
                      </a:cubicBezTo>
                      <a:cubicBezTo>
                        <a:pt x="116727" y="73088"/>
                        <a:pt x="116727" y="115411"/>
                        <a:pt x="116727" y="115411"/>
                      </a:cubicBezTo>
                      <a:close/>
                      <a:moveTo>
                        <a:pt x="26116" y="4588"/>
                      </a:moveTo>
                      <a:lnTo>
                        <a:pt x="31894" y="4588"/>
                      </a:lnTo>
                      <a:lnTo>
                        <a:pt x="31894" y="28538"/>
                      </a:lnTo>
                      <a:lnTo>
                        <a:pt x="26116" y="28538"/>
                      </a:lnTo>
                      <a:cubicBezTo>
                        <a:pt x="26116" y="28538"/>
                        <a:pt x="26116" y="4588"/>
                        <a:pt x="26116" y="4588"/>
                      </a:cubicBezTo>
                      <a:close/>
                      <a:moveTo>
                        <a:pt x="57105" y="4588"/>
                      </a:moveTo>
                      <a:lnTo>
                        <a:pt x="62883" y="4588"/>
                      </a:lnTo>
                      <a:lnTo>
                        <a:pt x="62883" y="28538"/>
                      </a:lnTo>
                      <a:lnTo>
                        <a:pt x="57105" y="28538"/>
                      </a:lnTo>
                      <a:cubicBezTo>
                        <a:pt x="57105" y="28538"/>
                        <a:pt x="57105" y="4588"/>
                        <a:pt x="57105" y="4588"/>
                      </a:cubicBezTo>
                      <a:close/>
                      <a:moveTo>
                        <a:pt x="88094" y="4588"/>
                      </a:moveTo>
                      <a:lnTo>
                        <a:pt x="93877" y="4588"/>
                      </a:lnTo>
                      <a:lnTo>
                        <a:pt x="93877" y="28538"/>
                      </a:lnTo>
                      <a:lnTo>
                        <a:pt x="88094" y="28538"/>
                      </a:lnTo>
                      <a:cubicBezTo>
                        <a:pt x="88094" y="28538"/>
                        <a:pt x="88094" y="4588"/>
                        <a:pt x="88094" y="4588"/>
                      </a:cubicBezTo>
                      <a:close/>
                      <a:moveTo>
                        <a:pt x="97150" y="28538"/>
                      </a:moveTo>
                      <a:lnTo>
                        <a:pt x="97150" y="0"/>
                      </a:lnTo>
                      <a:lnTo>
                        <a:pt x="84822" y="0"/>
                      </a:lnTo>
                      <a:lnTo>
                        <a:pt x="84822" y="28538"/>
                      </a:lnTo>
                      <a:lnTo>
                        <a:pt x="66161" y="28538"/>
                      </a:lnTo>
                      <a:lnTo>
                        <a:pt x="66161" y="0"/>
                      </a:lnTo>
                      <a:lnTo>
                        <a:pt x="53833" y="0"/>
                      </a:lnTo>
                      <a:lnTo>
                        <a:pt x="53833" y="28538"/>
                      </a:lnTo>
                      <a:lnTo>
                        <a:pt x="35172" y="28538"/>
                      </a:lnTo>
                      <a:lnTo>
                        <a:pt x="35172" y="0"/>
                      </a:lnTo>
                      <a:lnTo>
                        <a:pt x="22844" y="0"/>
                      </a:lnTo>
                      <a:lnTo>
                        <a:pt x="22844" y="28538"/>
                      </a:lnTo>
                      <a:lnTo>
                        <a:pt x="0" y="28538"/>
                      </a:ln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20000" y="28538"/>
                      </a:lnTo>
                      <a:cubicBezTo>
                        <a:pt x="120000" y="28538"/>
                        <a:pt x="97150" y="28538"/>
                        <a:pt x="97150" y="285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309" name="CustomShape 25"/>
                <p:cNvSpPr/>
                <p:nvPr/>
              </p:nvSpPr>
              <p:spPr>
                <a:xfrm>
                  <a:off x="9866160" y="3783600"/>
                  <a:ext cx="327240" cy="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120000" y="0"/>
                      </a:lnTo>
                      <a:lnTo>
                        <a:pt x="0" y="0"/>
                      </a:lnTo>
                      <a:cubicBezTo>
                        <a:pt x="0" y="0"/>
                        <a:pt x="0" y="120000"/>
                        <a:pt x="0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310" name="CustomShape 26"/>
                <p:cNvSpPr/>
                <p:nvPr/>
              </p:nvSpPr>
              <p:spPr>
                <a:xfrm>
                  <a:off x="9931320" y="3484440"/>
                  <a:ext cx="31680" cy="3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59972" y="29694"/>
                      </a:moveTo>
                      <a:cubicBezTo>
                        <a:pt x="76672" y="29694"/>
                        <a:pt x="90305" y="43294"/>
                        <a:pt x="90305" y="60000"/>
                      </a:cubicBezTo>
                      <a:cubicBezTo>
                        <a:pt x="90305" y="76705"/>
                        <a:pt x="76672" y="90305"/>
                        <a:pt x="59972" y="90305"/>
                      </a:cubicBezTo>
                      <a:cubicBezTo>
                        <a:pt x="43266" y="90305"/>
                        <a:pt x="29694" y="76705"/>
                        <a:pt x="29694" y="60000"/>
                      </a:cubicBezTo>
                      <a:cubicBezTo>
                        <a:pt x="29694" y="43294"/>
                        <a:pt x="43266" y="29694"/>
                        <a:pt x="59972" y="29694"/>
                      </a:cubicBezTo>
                      <a:close/>
                      <a:moveTo>
                        <a:pt x="59972" y="120000"/>
                      </a:moveTo>
                      <a:cubicBezTo>
                        <a:pt x="93027" y="120000"/>
                        <a:pt x="120000" y="93088"/>
                        <a:pt x="120000" y="60000"/>
                      </a:cubicBezTo>
                      <a:cubicBezTo>
                        <a:pt x="120000" y="26911"/>
                        <a:pt x="93027" y="0"/>
                        <a:pt x="59972" y="0"/>
                      </a:cubicBezTo>
                      <a:cubicBezTo>
                        <a:pt x="26911" y="0"/>
                        <a:pt x="0" y="26911"/>
                        <a:pt x="0" y="60000"/>
                      </a:cubicBezTo>
                      <a:cubicBezTo>
                        <a:pt x="0" y="93088"/>
                        <a:pt x="26911" y="120000"/>
                        <a:pt x="59972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311" name="CustomShape 27"/>
                <p:cNvSpPr/>
                <p:nvPr/>
              </p:nvSpPr>
              <p:spPr>
                <a:xfrm>
                  <a:off x="10015560" y="3484440"/>
                  <a:ext cx="31680" cy="3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59972" y="29694"/>
                      </a:moveTo>
                      <a:cubicBezTo>
                        <a:pt x="76672" y="29694"/>
                        <a:pt x="90305" y="43294"/>
                        <a:pt x="90305" y="60000"/>
                      </a:cubicBezTo>
                      <a:cubicBezTo>
                        <a:pt x="90305" y="76705"/>
                        <a:pt x="76672" y="90305"/>
                        <a:pt x="59972" y="90305"/>
                      </a:cubicBezTo>
                      <a:cubicBezTo>
                        <a:pt x="43266" y="90305"/>
                        <a:pt x="29694" y="76705"/>
                        <a:pt x="29694" y="60000"/>
                      </a:cubicBezTo>
                      <a:cubicBezTo>
                        <a:pt x="29694" y="43294"/>
                        <a:pt x="43266" y="29694"/>
                        <a:pt x="59972" y="29694"/>
                      </a:cubicBezTo>
                      <a:close/>
                      <a:moveTo>
                        <a:pt x="59972" y="120000"/>
                      </a:moveTo>
                      <a:cubicBezTo>
                        <a:pt x="93027" y="120000"/>
                        <a:pt x="120000" y="93088"/>
                        <a:pt x="120000" y="60000"/>
                      </a:cubicBezTo>
                      <a:cubicBezTo>
                        <a:pt x="120000" y="26911"/>
                        <a:pt x="93027" y="0"/>
                        <a:pt x="59972" y="0"/>
                      </a:cubicBezTo>
                      <a:cubicBezTo>
                        <a:pt x="26911" y="0"/>
                        <a:pt x="0" y="26911"/>
                        <a:pt x="0" y="60000"/>
                      </a:cubicBezTo>
                      <a:cubicBezTo>
                        <a:pt x="0" y="93088"/>
                        <a:pt x="26911" y="120000"/>
                        <a:pt x="59972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  <p:sp>
              <p:nvSpPr>
                <p:cNvPr id="312" name="CustomShape 28"/>
                <p:cNvSpPr/>
                <p:nvPr/>
              </p:nvSpPr>
              <p:spPr>
                <a:xfrm>
                  <a:off x="10109160" y="3484440"/>
                  <a:ext cx="31680" cy="3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>
                      <a:moveTo>
                        <a:pt x="59972" y="29694"/>
                      </a:moveTo>
                      <a:cubicBezTo>
                        <a:pt x="76672" y="29694"/>
                        <a:pt x="90305" y="43294"/>
                        <a:pt x="90305" y="60000"/>
                      </a:cubicBezTo>
                      <a:cubicBezTo>
                        <a:pt x="90305" y="76705"/>
                        <a:pt x="76672" y="90305"/>
                        <a:pt x="59972" y="90305"/>
                      </a:cubicBezTo>
                      <a:cubicBezTo>
                        <a:pt x="43266" y="90305"/>
                        <a:pt x="29694" y="76705"/>
                        <a:pt x="29694" y="60000"/>
                      </a:cubicBezTo>
                      <a:cubicBezTo>
                        <a:pt x="29694" y="43294"/>
                        <a:pt x="43266" y="29694"/>
                        <a:pt x="59972" y="29694"/>
                      </a:cubicBezTo>
                      <a:close/>
                      <a:moveTo>
                        <a:pt x="59972" y="120000"/>
                      </a:moveTo>
                      <a:cubicBezTo>
                        <a:pt x="93027" y="120000"/>
                        <a:pt x="120000" y="93088"/>
                        <a:pt x="120000" y="60000"/>
                      </a:cubicBezTo>
                      <a:cubicBezTo>
                        <a:pt x="120000" y="26911"/>
                        <a:pt x="93027" y="0"/>
                        <a:pt x="59972" y="0"/>
                      </a:cubicBezTo>
                      <a:cubicBezTo>
                        <a:pt x="26911" y="0"/>
                        <a:pt x="0" y="26911"/>
                        <a:pt x="0" y="60000"/>
                      </a:cubicBezTo>
                      <a:cubicBezTo>
                        <a:pt x="0" y="93088"/>
                        <a:pt x="26911" y="120000"/>
                        <a:pt x="59972" y="120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</p:grpSp>
        <p:grpSp>
          <p:nvGrpSpPr>
            <p:cNvPr id="313" name="Group 29"/>
            <p:cNvGrpSpPr/>
            <p:nvPr/>
          </p:nvGrpSpPr>
          <p:grpSpPr>
            <a:xfrm>
              <a:off x="7781040" y="3353040"/>
              <a:ext cx="565560" cy="565560"/>
              <a:chOff x="7781040" y="3353040"/>
              <a:chExt cx="565560" cy="565560"/>
            </a:xfrm>
          </p:grpSpPr>
          <p:sp>
            <p:nvSpPr>
              <p:cNvPr id="314" name="CustomShape 30"/>
              <p:cNvSpPr/>
              <p:nvPr/>
            </p:nvSpPr>
            <p:spPr>
              <a:xfrm>
                <a:off x="7781040" y="3353040"/>
                <a:ext cx="565560" cy="565560"/>
              </a:xfrm>
              <a:prstGeom prst="ellipse">
                <a:avLst/>
              </a:prstGeom>
              <a:solidFill>
                <a:srgbClr val="808080"/>
              </a:solidFill>
              <a:ln w="38160">
                <a:solidFill>
                  <a:srgbClr val="FFFFF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315" name="CustomShape 31"/>
              <p:cNvSpPr/>
              <p:nvPr/>
            </p:nvSpPr>
            <p:spPr>
              <a:xfrm>
                <a:off x="7893360" y="3520080"/>
                <a:ext cx="340920" cy="230760"/>
              </a:xfrm>
              <a:custGeom>
                <a:avLst/>
                <a:gdLst/>
                <a:ahLst/>
                <a:cxnLst/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7" y="364067"/>
                    </a:lnTo>
                    <a:lnTo>
                      <a:pt x="394917" y="374200"/>
                    </a:lnTo>
                    <a:cubicBezTo>
                      <a:pt x="394917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11412" y="303360"/>
                    </a:moveTo>
                    <a:lnTo>
                      <a:pt x="192442" y="303360"/>
                    </a:lnTo>
                    <a:cubicBezTo>
                      <a:pt x="198497" y="303360"/>
                      <a:pt x="202593" y="307446"/>
                      <a:pt x="202593" y="313486"/>
                    </a:cubicBezTo>
                    <a:cubicBezTo>
                      <a:pt x="202593" y="319526"/>
                      <a:pt x="198497" y="323612"/>
                      <a:pt x="192442" y="323612"/>
                    </a:cubicBezTo>
                    <a:lnTo>
                      <a:pt x="111412" y="323612"/>
                    </a:lnTo>
                    <a:cubicBezTo>
                      <a:pt x="105268" y="323612"/>
                      <a:pt x="101261" y="319526"/>
                      <a:pt x="101261" y="313486"/>
                    </a:cubicBezTo>
                    <a:cubicBezTo>
                      <a:pt x="101261" y="307446"/>
                      <a:pt x="105268" y="303360"/>
                      <a:pt x="111412" y="303360"/>
                    </a:cubicBezTo>
                    <a:close/>
                    <a:moveTo>
                      <a:pt x="212645" y="262926"/>
                    </a:moveTo>
                    <a:lnTo>
                      <a:pt x="243067" y="262926"/>
                    </a:lnTo>
                    <a:cubicBezTo>
                      <a:pt x="249115" y="262926"/>
                      <a:pt x="253118" y="267012"/>
                      <a:pt x="253118" y="273052"/>
                    </a:cubicBezTo>
                    <a:cubicBezTo>
                      <a:pt x="253118" y="279092"/>
                      <a:pt x="249115" y="283178"/>
                      <a:pt x="243067" y="283178"/>
                    </a:cubicBezTo>
                    <a:lnTo>
                      <a:pt x="212645" y="283178"/>
                    </a:lnTo>
                    <a:cubicBezTo>
                      <a:pt x="206596" y="283178"/>
                      <a:pt x="202593" y="279092"/>
                      <a:pt x="202593" y="273052"/>
                    </a:cubicBezTo>
                    <a:cubicBezTo>
                      <a:pt x="202593" y="267012"/>
                      <a:pt x="206596" y="262926"/>
                      <a:pt x="212645" y="262926"/>
                    </a:cubicBezTo>
                    <a:close/>
                    <a:moveTo>
                      <a:pt x="111410" y="262926"/>
                    </a:moveTo>
                    <a:lnTo>
                      <a:pt x="131618" y="262926"/>
                    </a:lnTo>
                    <a:cubicBezTo>
                      <a:pt x="137671" y="262926"/>
                      <a:pt x="141766" y="267012"/>
                      <a:pt x="141766" y="273052"/>
                    </a:cubicBezTo>
                    <a:cubicBezTo>
                      <a:pt x="141766" y="279092"/>
                      <a:pt x="137671" y="283178"/>
                      <a:pt x="131618" y="283178"/>
                    </a:cubicBezTo>
                    <a:lnTo>
                      <a:pt x="111410" y="283178"/>
                    </a:lnTo>
                    <a:cubicBezTo>
                      <a:pt x="105267" y="283178"/>
                      <a:pt x="101261" y="279092"/>
                      <a:pt x="101261" y="273052"/>
                    </a:cubicBezTo>
                    <a:cubicBezTo>
                      <a:pt x="101261" y="267012"/>
                      <a:pt x="105267" y="262926"/>
                      <a:pt x="111410" y="262926"/>
                    </a:cubicBezTo>
                    <a:close/>
                    <a:moveTo>
                      <a:pt x="506325" y="60757"/>
                    </a:moveTo>
                    <a:cubicBezTo>
                      <a:pt x="512376" y="60757"/>
                      <a:pt x="516469" y="64756"/>
                      <a:pt x="516469" y="70799"/>
                    </a:cubicBezTo>
                    <a:lnTo>
                      <a:pt x="516469" y="293230"/>
                    </a:lnTo>
                    <a:cubicBezTo>
                      <a:pt x="516469" y="299362"/>
                      <a:pt x="512376" y="303361"/>
                      <a:pt x="506325" y="303361"/>
                    </a:cubicBezTo>
                    <a:cubicBezTo>
                      <a:pt x="500275" y="303361"/>
                      <a:pt x="496181" y="299362"/>
                      <a:pt x="496181" y="293230"/>
                    </a:cubicBezTo>
                    <a:lnTo>
                      <a:pt x="496181" y="283189"/>
                    </a:lnTo>
                    <a:lnTo>
                      <a:pt x="425352" y="283189"/>
                    </a:lnTo>
                    <a:cubicBezTo>
                      <a:pt x="419212" y="283189"/>
                      <a:pt x="415208" y="279101"/>
                      <a:pt x="415208" y="273058"/>
                    </a:cubicBezTo>
                    <a:cubicBezTo>
                      <a:pt x="415208" y="267015"/>
                      <a:pt x="419212" y="262927"/>
                      <a:pt x="425352" y="262927"/>
                    </a:cubicBezTo>
                    <a:lnTo>
                      <a:pt x="496181" y="262927"/>
                    </a:lnTo>
                    <a:lnTo>
                      <a:pt x="496181" y="222493"/>
                    </a:lnTo>
                    <a:lnTo>
                      <a:pt x="455695" y="222493"/>
                    </a:lnTo>
                    <a:cubicBezTo>
                      <a:pt x="449644" y="222493"/>
                      <a:pt x="445551" y="218405"/>
                      <a:pt x="445551" y="212362"/>
                    </a:cubicBezTo>
                    <a:cubicBezTo>
                      <a:pt x="445551" y="206320"/>
                      <a:pt x="449644" y="202232"/>
                      <a:pt x="455695" y="202232"/>
                    </a:cubicBezTo>
                    <a:lnTo>
                      <a:pt x="496181" y="202232"/>
                    </a:lnTo>
                    <a:lnTo>
                      <a:pt x="496181" y="161798"/>
                    </a:lnTo>
                    <a:lnTo>
                      <a:pt x="354433" y="161798"/>
                    </a:lnTo>
                    <a:cubicBezTo>
                      <a:pt x="348382" y="161798"/>
                      <a:pt x="344289" y="157799"/>
                      <a:pt x="344289" y="151756"/>
                    </a:cubicBezTo>
                    <a:cubicBezTo>
                      <a:pt x="344289" y="145624"/>
                      <a:pt x="348382" y="141625"/>
                      <a:pt x="354433" y="141625"/>
                    </a:cubicBezTo>
                    <a:lnTo>
                      <a:pt x="496181" y="141625"/>
                    </a:lnTo>
                    <a:lnTo>
                      <a:pt x="496181" y="101191"/>
                    </a:lnTo>
                    <a:lnTo>
                      <a:pt x="425352" y="101191"/>
                    </a:lnTo>
                    <a:cubicBezTo>
                      <a:pt x="419212" y="101191"/>
                      <a:pt x="415208" y="97103"/>
                      <a:pt x="415208" y="91060"/>
                    </a:cubicBezTo>
                    <a:cubicBezTo>
                      <a:pt x="415208" y="85018"/>
                      <a:pt x="419212" y="80930"/>
                      <a:pt x="425352" y="80930"/>
                    </a:cubicBezTo>
                    <a:lnTo>
                      <a:pt x="496181" y="80930"/>
                    </a:lnTo>
                    <a:lnTo>
                      <a:pt x="496181" y="70799"/>
                    </a:lnTo>
                    <a:cubicBezTo>
                      <a:pt x="496181" y="64756"/>
                      <a:pt x="500275" y="60757"/>
                      <a:pt x="506325" y="60757"/>
                    </a:cubicBezTo>
                    <a:close/>
                    <a:moveTo>
                      <a:pt x="151927" y="40505"/>
                    </a:moveTo>
                    <a:cubicBezTo>
                      <a:pt x="157982" y="40505"/>
                      <a:pt x="161989" y="44593"/>
                      <a:pt x="161989" y="50635"/>
                    </a:cubicBezTo>
                    <a:lnTo>
                      <a:pt x="161989" y="61742"/>
                    </a:lnTo>
                    <a:cubicBezTo>
                      <a:pt x="185408" y="66274"/>
                      <a:pt x="202593" y="86445"/>
                      <a:pt x="202593" y="111236"/>
                    </a:cubicBezTo>
                    <a:cubicBezTo>
                      <a:pt x="202593" y="117367"/>
                      <a:pt x="198497" y="121366"/>
                      <a:pt x="192442" y="121366"/>
                    </a:cubicBezTo>
                    <a:cubicBezTo>
                      <a:pt x="186387" y="121366"/>
                      <a:pt x="182291" y="117367"/>
                      <a:pt x="182291" y="111236"/>
                    </a:cubicBezTo>
                    <a:cubicBezTo>
                      <a:pt x="182291" y="94086"/>
                      <a:pt x="169113" y="80935"/>
                      <a:pt x="151927" y="80935"/>
                    </a:cubicBezTo>
                    <a:cubicBezTo>
                      <a:pt x="142756" y="80935"/>
                      <a:pt x="134653" y="85023"/>
                      <a:pt x="128598" y="92043"/>
                    </a:cubicBezTo>
                    <a:cubicBezTo>
                      <a:pt x="125570" y="95064"/>
                      <a:pt x="124502" y="99151"/>
                      <a:pt x="125570" y="103150"/>
                    </a:cubicBezTo>
                    <a:cubicBezTo>
                      <a:pt x="125570" y="107237"/>
                      <a:pt x="128598" y="111236"/>
                      <a:pt x="131625" y="114346"/>
                    </a:cubicBezTo>
                    <a:lnTo>
                      <a:pt x="184339" y="155753"/>
                    </a:lnTo>
                    <a:cubicBezTo>
                      <a:pt x="192442" y="161796"/>
                      <a:pt x="197518" y="170948"/>
                      <a:pt x="198497" y="181078"/>
                    </a:cubicBezTo>
                    <a:cubicBezTo>
                      <a:pt x="199477" y="191119"/>
                      <a:pt x="196449" y="200271"/>
                      <a:pt x="190394" y="207291"/>
                    </a:cubicBezTo>
                    <a:cubicBezTo>
                      <a:pt x="183182" y="215288"/>
                      <a:pt x="174010" y="220175"/>
                      <a:pt x="161989" y="221775"/>
                    </a:cubicBezTo>
                    <a:lnTo>
                      <a:pt x="161989" y="232615"/>
                    </a:lnTo>
                    <a:cubicBezTo>
                      <a:pt x="161989" y="238658"/>
                      <a:pt x="157982" y="242745"/>
                      <a:pt x="151927" y="242745"/>
                    </a:cubicBezTo>
                    <a:cubicBezTo>
                      <a:pt x="145783" y="242745"/>
                      <a:pt x="141776" y="238658"/>
                      <a:pt x="141776" y="232615"/>
                    </a:cubicBezTo>
                    <a:lnTo>
                      <a:pt x="141776" y="221508"/>
                    </a:lnTo>
                    <a:cubicBezTo>
                      <a:pt x="118358" y="217154"/>
                      <a:pt x="101261" y="197872"/>
                      <a:pt x="101261" y="173969"/>
                    </a:cubicBezTo>
                    <a:cubicBezTo>
                      <a:pt x="101261" y="167927"/>
                      <a:pt x="105268" y="163840"/>
                      <a:pt x="111412" y="163840"/>
                    </a:cubicBezTo>
                    <a:cubicBezTo>
                      <a:pt x="117467" y="163840"/>
                      <a:pt x="121474" y="167927"/>
                      <a:pt x="121474" y="173969"/>
                    </a:cubicBezTo>
                    <a:cubicBezTo>
                      <a:pt x="121474" y="190141"/>
                      <a:pt x="134653" y="202226"/>
                      <a:pt x="151927" y="202226"/>
                    </a:cubicBezTo>
                    <a:cubicBezTo>
                      <a:pt x="163058" y="202226"/>
                      <a:pt x="170092" y="199205"/>
                      <a:pt x="175168" y="194140"/>
                    </a:cubicBezTo>
                    <a:cubicBezTo>
                      <a:pt x="178195" y="191119"/>
                      <a:pt x="179264" y="187120"/>
                      <a:pt x="178195" y="183033"/>
                    </a:cubicBezTo>
                    <a:cubicBezTo>
                      <a:pt x="178195" y="179034"/>
                      <a:pt x="175168" y="174947"/>
                      <a:pt x="172140" y="171926"/>
                    </a:cubicBezTo>
                    <a:lnTo>
                      <a:pt x="119515" y="130518"/>
                    </a:lnTo>
                    <a:cubicBezTo>
                      <a:pt x="111412" y="124387"/>
                      <a:pt x="106337" y="115323"/>
                      <a:pt x="105268" y="105193"/>
                    </a:cubicBezTo>
                    <a:cubicBezTo>
                      <a:pt x="104289" y="95064"/>
                      <a:pt x="107316" y="86000"/>
                      <a:pt x="113371" y="78892"/>
                    </a:cubicBezTo>
                    <a:cubicBezTo>
                      <a:pt x="120406" y="69562"/>
                      <a:pt x="130557" y="63786"/>
                      <a:pt x="141776" y="61653"/>
                    </a:cubicBezTo>
                    <a:lnTo>
                      <a:pt x="141776" y="50635"/>
                    </a:lnTo>
                    <a:cubicBezTo>
                      <a:pt x="141776" y="44593"/>
                      <a:pt x="145783" y="40505"/>
                      <a:pt x="151927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9" y="343802"/>
                    </a:lnTo>
                    <a:lnTo>
                      <a:pt x="546849" y="30309"/>
                    </a:lnTo>
                    <a:cubicBezTo>
                      <a:pt x="546849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3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8" y="343802"/>
                    </a:lnTo>
                    <a:lnTo>
                      <a:pt x="40498" y="30309"/>
                    </a:lnTo>
                    <a:cubicBezTo>
                      <a:pt x="40498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316" name="Group 32"/>
            <p:cNvGrpSpPr/>
            <p:nvPr/>
          </p:nvGrpSpPr>
          <p:grpSpPr>
            <a:xfrm>
              <a:off x="3838320" y="3353040"/>
              <a:ext cx="565560" cy="565560"/>
              <a:chOff x="3838320" y="3353040"/>
              <a:chExt cx="565560" cy="565560"/>
            </a:xfrm>
          </p:grpSpPr>
          <p:sp>
            <p:nvSpPr>
              <p:cNvPr id="317" name="CustomShape 33"/>
              <p:cNvSpPr/>
              <p:nvPr/>
            </p:nvSpPr>
            <p:spPr>
              <a:xfrm>
                <a:off x="3838320" y="3353040"/>
                <a:ext cx="565560" cy="565560"/>
              </a:xfrm>
              <a:prstGeom prst="ellipse">
                <a:avLst/>
              </a:prstGeom>
              <a:solidFill>
                <a:srgbClr val="808080"/>
              </a:solidFill>
              <a:ln w="38160">
                <a:solidFill>
                  <a:srgbClr val="FFFFFF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318" name="CustomShape 34"/>
              <p:cNvSpPr/>
              <p:nvPr/>
            </p:nvSpPr>
            <p:spPr>
              <a:xfrm>
                <a:off x="3950640" y="3516840"/>
                <a:ext cx="340920" cy="237960"/>
              </a:xfrm>
              <a:custGeom>
                <a:avLst/>
                <a:gdLst/>
                <a:ahLst/>
                <a:cxnLst/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319" name="Group 35"/>
            <p:cNvGrpSpPr/>
            <p:nvPr/>
          </p:nvGrpSpPr>
          <p:grpSpPr>
            <a:xfrm>
              <a:off x="670320" y="4086000"/>
              <a:ext cx="2957760" cy="1497240"/>
              <a:chOff x="670320" y="4086000"/>
              <a:chExt cx="2957760" cy="1497240"/>
            </a:xfrm>
          </p:grpSpPr>
          <p:sp>
            <p:nvSpPr>
              <p:cNvPr id="320" name="CustomShape 36"/>
              <p:cNvSpPr/>
              <p:nvPr/>
            </p:nvSpPr>
            <p:spPr>
              <a:xfrm>
                <a:off x="670320" y="4086000"/>
                <a:ext cx="2957760" cy="435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Windows</a:t>
                </a:r>
                <a:endParaRPr lang="en-US" sz="2000" b="0" strike="noStrike" spc="-1">
                  <a:latin typeface="Arial" panose="020B0604020202020204"/>
                </a:endParaRPr>
              </a:p>
            </p:txBody>
          </p:sp>
          <p:sp>
            <p:nvSpPr>
              <p:cNvPr id="321" name="CustomShape 37"/>
              <p:cNvSpPr/>
              <p:nvPr/>
            </p:nvSpPr>
            <p:spPr>
              <a:xfrm>
                <a:off x="670320" y="4527720"/>
                <a:ext cx="2957760" cy="105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可在运行Windows系统的计算机上安装ThingBoard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322" name="Group 38"/>
            <p:cNvGrpSpPr/>
            <p:nvPr/>
          </p:nvGrpSpPr>
          <p:grpSpPr>
            <a:xfrm>
              <a:off x="8555400" y="4086000"/>
              <a:ext cx="2957760" cy="1497240"/>
              <a:chOff x="8555400" y="4086000"/>
              <a:chExt cx="2957760" cy="1497240"/>
            </a:xfrm>
          </p:grpSpPr>
          <p:sp>
            <p:nvSpPr>
              <p:cNvPr id="323" name="CustomShape 39"/>
              <p:cNvSpPr/>
              <p:nvPr/>
            </p:nvSpPr>
            <p:spPr>
              <a:xfrm>
                <a:off x="8555400" y="4086000"/>
                <a:ext cx="2957760" cy="435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Raspberry Pi 3 Model B</a:t>
                </a:r>
                <a:endParaRPr lang="en-US" sz="2000" b="0" strike="noStrike" spc="-1">
                  <a:latin typeface="Arial" panose="020B0604020202020204"/>
                </a:endParaRPr>
              </a:p>
            </p:txBody>
          </p:sp>
          <p:sp>
            <p:nvSpPr>
              <p:cNvPr id="324" name="CustomShape 40"/>
              <p:cNvSpPr/>
              <p:nvPr/>
            </p:nvSpPr>
            <p:spPr>
              <a:xfrm>
                <a:off x="8555400" y="4527720"/>
                <a:ext cx="2957760" cy="105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在Raspberry Pi 3 Model B上安装Cassandra和Thingboard服务器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325" name="Group 41"/>
            <p:cNvGrpSpPr/>
            <p:nvPr/>
          </p:nvGrpSpPr>
          <p:grpSpPr>
            <a:xfrm>
              <a:off x="4613040" y="4086000"/>
              <a:ext cx="2957760" cy="1497240"/>
              <a:chOff x="4613040" y="4086000"/>
              <a:chExt cx="2957760" cy="1497240"/>
            </a:xfrm>
          </p:grpSpPr>
          <p:sp>
            <p:nvSpPr>
              <p:cNvPr id="326" name="CustomShape 42"/>
              <p:cNvSpPr/>
              <p:nvPr/>
            </p:nvSpPr>
            <p:spPr>
              <a:xfrm>
                <a:off x="4613040" y="4086000"/>
                <a:ext cx="2957760" cy="435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Linux（Ubuntu/CenOS）</a:t>
                </a:r>
                <a:endParaRPr lang="en-US" sz="2000" b="0" strike="noStrike" spc="-1">
                  <a:latin typeface="Arial" panose="020B0604020202020204"/>
                </a:endParaRPr>
              </a:p>
            </p:txBody>
          </p:sp>
          <p:sp>
            <p:nvSpPr>
              <p:cNvPr id="327" name="CustomShape 43"/>
              <p:cNvSpPr/>
              <p:nvPr/>
            </p:nvSpPr>
            <p:spPr>
              <a:xfrm>
                <a:off x="4613040" y="4527720"/>
                <a:ext cx="2957760" cy="105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可在运行Linux的机器上安装ThingBoard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328" name="Group 44"/>
            <p:cNvGrpSpPr/>
            <p:nvPr/>
          </p:nvGrpSpPr>
          <p:grpSpPr>
            <a:xfrm>
              <a:off x="2642400" y="1674000"/>
              <a:ext cx="2957760" cy="1497240"/>
              <a:chOff x="2642400" y="1674000"/>
              <a:chExt cx="2957760" cy="1497240"/>
            </a:xfrm>
          </p:grpSpPr>
          <p:sp>
            <p:nvSpPr>
              <p:cNvPr id="329" name="CustomShape 45"/>
              <p:cNvSpPr/>
              <p:nvPr/>
            </p:nvSpPr>
            <p:spPr>
              <a:xfrm>
                <a:off x="2642400" y="1674000"/>
                <a:ext cx="2957760" cy="435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安装</a:t>
                </a:r>
                <a:endParaRPr lang="en-US" sz="2000" b="0" strike="noStrike" spc="-1">
                  <a:latin typeface="Arial" panose="020B0604020202020204"/>
                </a:endParaRPr>
              </a:p>
            </p:txBody>
          </p:sp>
          <p:sp>
            <p:nvSpPr>
              <p:cNvPr id="330" name="CustomShape 46"/>
              <p:cNvSpPr/>
              <p:nvPr/>
            </p:nvSpPr>
            <p:spPr>
              <a:xfrm>
                <a:off x="2642400" y="2115720"/>
                <a:ext cx="2957760" cy="105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ThingsBoard提供docker镜像，以简化大多数场景的安装。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</p:grpSp>
        <p:grpSp>
          <p:nvGrpSpPr>
            <p:cNvPr id="331" name="Group 47"/>
            <p:cNvGrpSpPr/>
            <p:nvPr/>
          </p:nvGrpSpPr>
          <p:grpSpPr>
            <a:xfrm>
              <a:off x="6584760" y="1674000"/>
              <a:ext cx="2957760" cy="1497240"/>
              <a:chOff x="6584760" y="1674000"/>
              <a:chExt cx="2957760" cy="1497240"/>
            </a:xfrm>
          </p:grpSpPr>
          <p:sp>
            <p:nvSpPr>
              <p:cNvPr id="332" name="CustomShape 48"/>
              <p:cNvSpPr/>
              <p:nvPr/>
            </p:nvSpPr>
            <p:spPr>
              <a:xfrm>
                <a:off x="6584760" y="1674000"/>
                <a:ext cx="2957760" cy="435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b">
                <a:normAutofit/>
              </a:bodyPr>
              <a:p>
                <a:pPr algn="ctr">
                  <a:lnSpc>
                    <a:spcPct val="100000"/>
                  </a:lnSpc>
                </a:pPr>
                <a:r>
                  <a:rPr lang="en-US" sz="20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部署</a:t>
                </a:r>
                <a:endParaRPr lang="en-US" sz="2000" b="0" strike="noStrike" spc="-1">
                  <a:latin typeface="Arial" panose="020B0604020202020204"/>
                </a:endParaRPr>
              </a:p>
            </p:txBody>
          </p:sp>
          <p:sp>
            <p:nvSpPr>
              <p:cNvPr id="333" name="CustomShape 49"/>
              <p:cNvSpPr/>
              <p:nvPr/>
            </p:nvSpPr>
            <p:spPr>
              <a:xfrm>
                <a:off x="6584760" y="2115720"/>
                <a:ext cx="2957760" cy="1055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ctr">
                  <a:lnSpc>
                    <a:spcPct val="150000"/>
                  </a:lnSpc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可以在云端，本地或本地笔记本电脑，PC甚至Raspberry Pi上托管ThingsBoard。</a:t>
                </a:r>
                <a:endParaRPr lang="en-US" sz="1100" b="0" strike="noStrike" spc="-1">
                  <a:latin typeface="Arial" panose="020B0604020202020204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Thingsboard介绍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669960" y="6240600"/>
            <a:ext cx="413460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337" name="Group 4"/>
          <p:cNvGrpSpPr/>
          <p:nvPr/>
        </p:nvGrpSpPr>
        <p:grpSpPr>
          <a:xfrm>
            <a:off x="648000" y="1130400"/>
            <a:ext cx="10938960" cy="5010840"/>
            <a:chOff x="648000" y="1130400"/>
            <a:chExt cx="10938960" cy="5010840"/>
          </a:xfrm>
        </p:grpSpPr>
        <p:grpSp>
          <p:nvGrpSpPr>
            <p:cNvPr id="338" name="Group 5"/>
            <p:cNvGrpSpPr/>
            <p:nvPr/>
          </p:nvGrpSpPr>
          <p:grpSpPr>
            <a:xfrm>
              <a:off x="3856680" y="2819520"/>
              <a:ext cx="4484160" cy="1648080"/>
              <a:chOff x="3856680" y="2819520"/>
              <a:chExt cx="4484160" cy="1648080"/>
            </a:xfrm>
          </p:grpSpPr>
          <p:sp>
            <p:nvSpPr>
              <p:cNvPr id="339" name="CustomShape 6"/>
              <p:cNvSpPr/>
              <p:nvPr/>
            </p:nvSpPr>
            <p:spPr>
              <a:xfrm rot="5400000">
                <a:off x="7513920" y="3640680"/>
                <a:ext cx="1076760" cy="57672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396">
                    <a:moveTo>
                      <a:pt x="462" y="0"/>
                    </a:moveTo>
                    <a:lnTo>
                      <a:pt x="0" y="396"/>
                    </a:lnTo>
                    <a:lnTo>
                      <a:pt x="462" y="396"/>
                    </a:lnTo>
                    <a:lnTo>
                      <a:pt x="920" y="396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340" name="CustomShape 7"/>
              <p:cNvSpPr/>
              <p:nvPr/>
            </p:nvSpPr>
            <p:spPr>
              <a:xfrm>
                <a:off x="5390280" y="3633480"/>
                <a:ext cx="2362680" cy="56808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54">
                    <a:moveTo>
                      <a:pt x="1874" y="454"/>
                    </a:moveTo>
                    <a:lnTo>
                      <a:pt x="1874" y="229"/>
                    </a:lnTo>
                    <a:lnTo>
                      <a:pt x="1874" y="0"/>
                    </a:lnTo>
                    <a:lnTo>
                      <a:pt x="1222" y="0"/>
                    </a:lnTo>
                    <a:lnTo>
                      <a:pt x="1222" y="0"/>
                    </a:lnTo>
                    <a:lnTo>
                      <a:pt x="444" y="0"/>
                    </a:lnTo>
                    <a:lnTo>
                      <a:pt x="0" y="454"/>
                    </a:lnTo>
                    <a:lnTo>
                      <a:pt x="1874" y="454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rmAutofit/>
              </a:bodyPr>
              <a:p>
                <a:pPr algn="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功能特点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  <p:sp>
            <p:nvSpPr>
              <p:cNvPr id="341" name="CustomShape 8"/>
              <p:cNvSpPr/>
              <p:nvPr/>
            </p:nvSpPr>
            <p:spPr>
              <a:xfrm>
                <a:off x="4433400" y="3056400"/>
                <a:ext cx="2530080" cy="56808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54">
                    <a:moveTo>
                      <a:pt x="2085" y="454"/>
                    </a:moveTo>
                    <a:lnTo>
                      <a:pt x="1641" y="0"/>
                    </a:lnTo>
                    <a:lnTo>
                      <a:pt x="0" y="0"/>
                    </a:lnTo>
                    <a:lnTo>
                      <a:pt x="0" y="227"/>
                    </a:lnTo>
                    <a:lnTo>
                      <a:pt x="0" y="454"/>
                    </a:lnTo>
                    <a:lnTo>
                      <a:pt x="2085" y="454"/>
                    </a:lnTo>
                    <a:close/>
                  </a:path>
                </a:pathLst>
              </a:custGeom>
              <a:solidFill>
                <a:srgbClr val="BC3649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FFFFFF"/>
                    </a:solidFill>
                    <a:latin typeface="Arial" panose="020B0604020202020204"/>
                    <a:ea typeface="微软雅黑" panose="020B0503020204020204" charset="-122"/>
                  </a:rPr>
                  <a:t>性能特点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  <p:sp>
            <p:nvSpPr>
              <p:cNvPr id="342" name="CustomShape 9"/>
              <p:cNvSpPr/>
              <p:nvPr/>
            </p:nvSpPr>
            <p:spPr>
              <a:xfrm rot="5400000">
                <a:off x="3609000" y="3067200"/>
                <a:ext cx="1072080" cy="57672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96">
                    <a:moveTo>
                      <a:pt x="916" y="0"/>
                    </a:moveTo>
                    <a:lnTo>
                      <a:pt x="689" y="0"/>
                    </a:lnTo>
                    <a:lnTo>
                      <a:pt x="458" y="0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458" y="396"/>
                    </a:lnTo>
                    <a:lnTo>
                      <a:pt x="916" y="0"/>
                    </a:lnTo>
                    <a:close/>
                  </a:path>
                </a:pathLst>
              </a:custGeom>
              <a:solidFill>
                <a:srgbClr val="3CBBE7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343" name="CustomShape 10"/>
            <p:cNvSpPr/>
            <p:nvPr/>
          </p:nvSpPr>
          <p:spPr>
            <a:xfrm>
              <a:off x="673200" y="1130400"/>
              <a:ext cx="10839960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90000" tIns="46800" rIns="90000" bIns="468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Thingsboard特点</a:t>
              </a:r>
              <a:endParaRPr lang="en-US" sz="2400" b="0" strike="noStrike" spc="-1">
                <a:latin typeface="Arial" panose="020B0604020202020204"/>
              </a:endParaRPr>
            </a:p>
          </p:txBody>
        </p:sp>
        <p:grpSp>
          <p:nvGrpSpPr>
            <p:cNvPr id="344" name="Group 11"/>
            <p:cNvGrpSpPr/>
            <p:nvPr/>
          </p:nvGrpSpPr>
          <p:grpSpPr>
            <a:xfrm>
              <a:off x="720000" y="2016000"/>
              <a:ext cx="3126600" cy="1650960"/>
              <a:chOff x="720000" y="2016000"/>
              <a:chExt cx="3126600" cy="1650960"/>
            </a:xfrm>
          </p:grpSpPr>
          <p:sp>
            <p:nvSpPr>
              <p:cNvPr id="345" name="CustomShape 12"/>
              <p:cNvSpPr/>
              <p:nvPr/>
            </p:nvSpPr>
            <p:spPr>
              <a:xfrm>
                <a:off x="720000" y="2016000"/>
                <a:ext cx="3126600" cy="63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>
                <a:normAutofit/>
              </a:bodyPr>
              <a:p>
                <a:pPr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安全性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  <p:sp>
            <p:nvSpPr>
              <p:cNvPr id="346" name="CustomShape 13"/>
              <p:cNvSpPr/>
              <p:nvPr/>
            </p:nvSpPr>
            <p:spPr>
              <a:xfrm>
                <a:off x="720000" y="2655360"/>
                <a:ext cx="3126600" cy="1011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 fontScale="30000"/>
              </a:bodyPr>
              <a:p>
                <a:pPr>
                  <a:lnSpc>
                    <a:spcPct val="150000"/>
                  </a:lnSpc>
                </a:pPr>
                <a:r>
                  <a:rPr lang="en-US" sz="24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可以使用MQTT（通过SSL）或HTTPS协议进行传输加密。</a:t>
                </a:r>
                <a:endParaRPr lang="en-US" sz="3600" b="0" strike="noStrike" spc="-1">
                  <a:latin typeface="Arial" panose="020B0604020202020204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6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每个设备都具有唯一的访问令牌凭据，用于设置连接。凭证类型是可插入的。</a:t>
                </a:r>
                <a:endParaRPr lang="en-US" sz="3600" b="0" strike="noStrike" spc="-1">
                  <a:latin typeface="Arial" panose="020B0604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3600" b="0" strike="noStrike" spc="-1">
                  <a:latin typeface="Arial" panose="020B0604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3600" b="0" strike="noStrike" spc="-1">
                  <a:latin typeface="Arial" panose="020B0604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3600" b="0" strike="noStrike" spc="-1">
                  <a:latin typeface="Arial" panose="020B0604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36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347" name="CustomShape 14"/>
            <p:cNvSpPr/>
            <p:nvPr/>
          </p:nvSpPr>
          <p:spPr>
            <a:xfrm>
              <a:off x="673200" y="4129200"/>
              <a:ext cx="3122280" cy="61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>
              <a:normAutofit/>
            </a:bodyPr>
            <a:p>
              <a:pPr>
                <a:lnSpc>
                  <a:spcPct val="15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没有单点故障，集群中的每个节点都是相同的。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348" name="CustomShape 15"/>
            <p:cNvSpPr/>
            <p:nvPr/>
          </p:nvSpPr>
          <p:spPr>
            <a:xfrm>
              <a:off x="673200" y="5522040"/>
              <a:ext cx="3122280" cy="61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>
              <a:normAutofit/>
            </a:bodyPr>
            <a:p>
              <a:pPr>
                <a:lnSpc>
                  <a:spcPct val="15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根据Apache 2.0许可证授权。可以免费用于个人和商业用途。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349" name="Line 16"/>
            <p:cNvSpPr/>
            <p:nvPr/>
          </p:nvSpPr>
          <p:spPr>
            <a:xfrm>
              <a:off x="650880" y="3863160"/>
              <a:ext cx="3155760" cy="360"/>
            </a:xfrm>
            <a:prstGeom prst="line">
              <a:avLst/>
            </a:prstGeom>
            <a:ln w="3240">
              <a:solidFill>
                <a:srgbClr val="C8CDD4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0" name="Line 17"/>
            <p:cNvSpPr/>
            <p:nvPr/>
          </p:nvSpPr>
          <p:spPr>
            <a:xfrm>
              <a:off x="650880" y="5113080"/>
              <a:ext cx="3155760" cy="360"/>
            </a:xfrm>
            <a:prstGeom prst="line">
              <a:avLst/>
            </a:prstGeom>
            <a:ln w="3240">
              <a:solidFill>
                <a:srgbClr val="C8CDD4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351" name="Group 18"/>
            <p:cNvGrpSpPr/>
            <p:nvPr/>
          </p:nvGrpSpPr>
          <p:grpSpPr>
            <a:xfrm>
              <a:off x="8385120" y="2343960"/>
              <a:ext cx="3201840" cy="1395000"/>
              <a:chOff x="8385120" y="2343960"/>
              <a:chExt cx="3201840" cy="1395000"/>
            </a:xfrm>
          </p:grpSpPr>
          <p:sp>
            <p:nvSpPr>
              <p:cNvPr id="352" name="CustomShape 19"/>
              <p:cNvSpPr/>
              <p:nvPr/>
            </p:nvSpPr>
            <p:spPr>
              <a:xfrm>
                <a:off x="8385120" y="2343960"/>
                <a:ext cx="3201840" cy="534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>
                <a:normAutofit/>
              </a:bodyPr>
              <a:p>
                <a:pPr algn="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强大和高效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  <p:sp>
            <p:nvSpPr>
              <p:cNvPr id="353" name="CustomShape 20"/>
              <p:cNvSpPr/>
              <p:nvPr/>
            </p:nvSpPr>
            <p:spPr>
              <a:xfrm>
                <a:off x="8385120" y="2884680"/>
                <a:ext cx="3201840" cy="854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>
                <a:normAutofit/>
              </a:bodyPr>
              <a:p>
                <a:pPr algn="r">
                  <a:lnSpc>
                    <a:spcPct val="150000"/>
                  </a:lnSpc>
                </a:pPr>
                <a:r>
                  <a:rPr lang="en-US" sz="1200" b="0" strike="noStrike" spc="-1">
                    <a:solidFill>
                      <a:srgbClr val="000000"/>
                    </a:solidFill>
                    <a:latin typeface="Arial" panose="020B0604020202020204"/>
                    <a:ea typeface="微软雅黑" panose="020B0503020204020204" charset="-122"/>
                  </a:rPr>
                  <a:t>群集中的每个服务器节点都是唯一的。使用集群节点之间的一致散列负载平衡算法实现可伸缩性。支持通过MQTT连接的数百万个设备。</a:t>
                </a:r>
                <a:endParaRPr lang="en-US" sz="1200" b="0" strike="noStrike" spc="-1">
                  <a:latin typeface="Arial" panose="020B0604020202020204"/>
                </a:endParaRPr>
              </a:p>
            </p:txBody>
          </p:sp>
        </p:grpSp>
        <p:sp>
          <p:nvSpPr>
            <p:cNvPr id="354" name="CustomShape 21"/>
            <p:cNvSpPr/>
            <p:nvPr/>
          </p:nvSpPr>
          <p:spPr>
            <a:xfrm>
              <a:off x="8385120" y="4237200"/>
              <a:ext cx="3122280" cy="61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>
              <a:normAutofit/>
            </a:bodyPr>
            <a:p>
              <a:pPr algn="r">
                <a:lnSpc>
                  <a:spcPct val="150000"/>
                </a:lnSpc>
              </a:pPr>
              <a:r>
                <a:rPr lang="en-US" sz="1200" b="0" strike="noStrike" spc="-1">
                  <a:solidFill>
                    <a:srgbClr val="FF0000"/>
                  </a:solidFill>
                  <a:latin typeface="Arial" panose="020B0604020202020204"/>
                  <a:ea typeface="微软雅黑" panose="020B0503020204020204" charset="-122"/>
                </a:rPr>
                <a:t>数据存储在Cassandra数据库等其他中。可以存储和查询时间序列数据，不会丢失数据。</a:t>
              </a:r>
              <a:endParaRPr lang="en-US" sz="1200" b="0" strike="noStrike" spc="-1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355" name="CustomShape 22"/>
            <p:cNvSpPr/>
            <p:nvPr/>
          </p:nvSpPr>
          <p:spPr>
            <a:xfrm>
              <a:off x="8385120" y="5522040"/>
              <a:ext cx="3122280" cy="61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>
              <a:normAutofit/>
            </a:bodyPr>
            <a:p>
              <a:pPr algn="r">
                <a:lnSpc>
                  <a:spcPct val="15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可横向扩展的平台，使用领先的开源技术构建。可自定义的小部件和规则引擎节点轻松添加新功能。</a:t>
              </a:r>
              <a:endParaRPr lang="en-US" sz="1200" b="0" strike="noStrike" spc="-1">
                <a:latin typeface="Arial" panose="020B0604020202020204"/>
              </a:endParaRPr>
            </a:p>
          </p:txBody>
        </p:sp>
        <p:sp>
          <p:nvSpPr>
            <p:cNvPr id="356" name="Line 23"/>
            <p:cNvSpPr/>
            <p:nvPr/>
          </p:nvSpPr>
          <p:spPr>
            <a:xfrm>
              <a:off x="8363160" y="3863160"/>
              <a:ext cx="3155400" cy="360"/>
            </a:xfrm>
            <a:prstGeom prst="line">
              <a:avLst/>
            </a:prstGeom>
            <a:ln w="3240">
              <a:solidFill>
                <a:srgbClr val="C8CDD4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7" name="Line 24"/>
            <p:cNvSpPr/>
            <p:nvPr/>
          </p:nvSpPr>
          <p:spPr>
            <a:xfrm>
              <a:off x="8363160" y="5113080"/>
              <a:ext cx="3155400" cy="360"/>
            </a:xfrm>
            <a:prstGeom prst="line">
              <a:avLst/>
            </a:prstGeom>
            <a:ln w="3240">
              <a:solidFill>
                <a:srgbClr val="C8CDD4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58" name="CustomShape 25"/>
            <p:cNvSpPr/>
            <p:nvPr/>
          </p:nvSpPr>
          <p:spPr>
            <a:xfrm>
              <a:off x="648000" y="3840840"/>
              <a:ext cx="1650960" cy="38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Arial" panose="020B0604020202020204"/>
                  <a:ea typeface="DejaVu Sans"/>
                </a:rPr>
                <a:t>容错性</a:t>
              </a:r>
              <a:endParaRPr lang="en-US" sz="1600" b="0" strike="noStrike" spc="-1">
                <a:latin typeface="Arial" panose="020B0604020202020204"/>
              </a:endParaRPr>
            </a:p>
          </p:txBody>
        </p:sp>
      </p:grpSp>
      <p:sp>
        <p:nvSpPr>
          <p:cNvPr id="359" name="CustomShape 26"/>
          <p:cNvSpPr/>
          <p:nvPr/>
        </p:nvSpPr>
        <p:spPr>
          <a:xfrm>
            <a:off x="8496000" y="3863520"/>
            <a:ext cx="129096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持久性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360" name="CustomShape 27"/>
          <p:cNvSpPr/>
          <p:nvPr/>
        </p:nvSpPr>
        <p:spPr>
          <a:xfrm>
            <a:off x="8496000" y="5123880"/>
            <a:ext cx="129096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扩展性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361" name="CustomShape 28"/>
          <p:cNvSpPr/>
          <p:nvPr/>
        </p:nvSpPr>
        <p:spPr>
          <a:xfrm>
            <a:off x="648000" y="5124240"/>
            <a:ext cx="1290960" cy="38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 panose="020B0604020202020204"/>
                <a:ea typeface="DejaVu Sans"/>
              </a:rPr>
              <a:t>免费使用</a:t>
            </a:r>
            <a:endParaRPr lang="en-US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669960" y="0"/>
            <a:ext cx="10844640" cy="102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Thingsboard介绍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8610480" y="6240600"/>
            <a:ext cx="2904120" cy="20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grpSp>
        <p:nvGrpSpPr>
          <p:cNvPr id="364" name="Group 3"/>
          <p:cNvGrpSpPr/>
          <p:nvPr/>
        </p:nvGrpSpPr>
        <p:grpSpPr>
          <a:xfrm>
            <a:off x="21960" y="1176120"/>
            <a:ext cx="10989000" cy="4105800"/>
            <a:chOff x="21960" y="1176120"/>
            <a:chExt cx="10989000" cy="4105800"/>
          </a:xfrm>
        </p:grpSpPr>
        <p:grpSp>
          <p:nvGrpSpPr>
            <p:cNvPr id="365" name="Group 4"/>
            <p:cNvGrpSpPr/>
            <p:nvPr/>
          </p:nvGrpSpPr>
          <p:grpSpPr>
            <a:xfrm>
              <a:off x="8967960" y="1176120"/>
              <a:ext cx="908640" cy="908640"/>
              <a:chOff x="8967960" y="1176120"/>
              <a:chExt cx="908640" cy="908640"/>
            </a:xfrm>
          </p:grpSpPr>
          <p:sp>
            <p:nvSpPr>
              <p:cNvPr id="366" name="CustomShape 5"/>
              <p:cNvSpPr/>
              <p:nvPr/>
            </p:nvSpPr>
            <p:spPr>
              <a:xfrm>
                <a:off x="8967960" y="1176120"/>
                <a:ext cx="908640" cy="908640"/>
              </a:xfrm>
              <a:prstGeom prst="ellipse">
                <a:avLst/>
              </a:prstGeom>
              <a:solidFill>
                <a:srgbClr val="3CBBE7"/>
              </a:solidFill>
              <a:ln w="7632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367" name="CustomShape 6"/>
              <p:cNvSpPr/>
              <p:nvPr/>
            </p:nvSpPr>
            <p:spPr>
              <a:xfrm>
                <a:off x="9195840" y="1439640"/>
                <a:ext cx="452520" cy="381600"/>
              </a:xfrm>
              <a:custGeom>
                <a:avLst/>
                <a:gdLst/>
                <a:ahLst/>
                <a:cxnLst/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sp>
          <p:nvSpPr>
            <p:cNvPr id="368" name="CustomShape 7"/>
            <p:cNvSpPr/>
            <p:nvPr/>
          </p:nvSpPr>
          <p:spPr>
            <a:xfrm>
              <a:off x="21960" y="2749680"/>
              <a:ext cx="3192840" cy="549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69" name="CustomShape 8"/>
            <p:cNvSpPr/>
            <p:nvPr/>
          </p:nvSpPr>
          <p:spPr>
            <a:xfrm>
              <a:off x="21960" y="2307960"/>
              <a:ext cx="3192840" cy="427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70" name="CustomShape 9"/>
            <p:cNvSpPr/>
            <p:nvPr/>
          </p:nvSpPr>
          <p:spPr>
            <a:xfrm>
              <a:off x="7697520" y="2741040"/>
              <a:ext cx="3169440" cy="558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>
              <a:normAutofit/>
            </a:bodyPr>
            <a:p>
              <a:pPr algn="ctr">
                <a:lnSpc>
                  <a:spcPct val="120000"/>
                </a:lnSpc>
              </a:pPr>
              <a:endParaRPr lang="en-US" sz="1800" b="0" strike="noStrike" spc="-1">
                <a:latin typeface="Arial" panose="020B0604020202020204"/>
              </a:endParaRPr>
            </a:p>
            <a:p>
              <a:pPr algn="ctr">
                <a:lnSpc>
                  <a:spcPct val="120000"/>
                </a:lnSpc>
              </a:pPr>
              <a:endParaRPr lang="en-US" sz="1800" b="0" strike="noStrike" spc="-1">
                <a:latin typeface="Arial" panose="020B0604020202020204"/>
              </a:endParaRPr>
            </a:p>
          </p:txBody>
        </p:sp>
        <p:sp>
          <p:nvSpPr>
            <p:cNvPr id="371" name="CustomShape 10"/>
            <p:cNvSpPr/>
            <p:nvPr/>
          </p:nvSpPr>
          <p:spPr>
            <a:xfrm>
              <a:off x="7841520" y="2301120"/>
              <a:ext cx="3169440" cy="434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rmAutofit/>
            </a:bodyPr>
            <a:p>
              <a:pPr algn="ctr">
                <a:lnSpc>
                  <a:spcPct val="100000"/>
                </a:lnSpc>
              </a:pPr>
              <a:r>
                <a:rPr lang="en-US" sz="2000" b="1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物联网平台的对比</a:t>
              </a:r>
              <a:endParaRPr lang="en-US" sz="2000" b="0" strike="noStrike" spc="-1">
                <a:latin typeface="Arial" panose="020B0604020202020204"/>
              </a:endParaRPr>
            </a:p>
          </p:txBody>
        </p:sp>
        <p:sp>
          <p:nvSpPr>
            <p:cNvPr id="372" name="CustomShape 11"/>
            <p:cNvSpPr/>
            <p:nvPr/>
          </p:nvSpPr>
          <p:spPr>
            <a:xfrm>
              <a:off x="8208000" y="3096000"/>
              <a:ext cx="2515320" cy="2185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/>
            <a:p>
              <a:pPr algn="ctr">
                <a:lnSpc>
                  <a:spcPct val="12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具有设备管理功能</a:t>
              </a:r>
              <a:endParaRPr lang="en-US" sz="1600" b="0" strike="noStrike" spc="-1">
                <a:latin typeface="Arial" panose="020B0604020202020204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集成API</a:t>
              </a:r>
              <a:endParaRPr lang="en-US" sz="1600" b="0" strike="noStrike" spc="-1">
                <a:latin typeface="Arial" panose="020B0604020202020204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性能安全</a:t>
              </a:r>
              <a:endParaRPr lang="en-US" sz="1600" b="0" strike="noStrike" spc="-1">
                <a:latin typeface="Arial" panose="020B0604020202020204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支持传输协议Mqtt</a:t>
              </a:r>
              <a:endParaRPr lang="en-US" sz="1600" b="0" strike="noStrike" spc="-1">
                <a:latin typeface="Arial" panose="020B0604020202020204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具有可视化系统</a:t>
              </a:r>
              <a:endParaRPr lang="en-US" sz="1600" b="0" strike="noStrike" spc="-1">
                <a:latin typeface="Arial" panose="020B0604020202020204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数据库安全性能高</a:t>
              </a:r>
              <a:endParaRPr lang="en-US" sz="1600" b="0" strike="noStrike" spc="-1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1600" b="0" strike="noStrike" spc="-1">
                  <a:solidFill>
                    <a:srgbClr val="FF0000"/>
                  </a:solidFill>
                  <a:latin typeface="Arial" panose="020B0604020202020204"/>
                </a:rPr>
                <a:t>突出特点，标注，为何用这些平台进行对比，相比较优点（可通过颜色标记直观反应</a:t>
              </a:r>
              <a:r>
                <a:rPr lang="zh-CN" altLang="en-US" sz="1600" b="0" strike="noStrike" spc="-1">
                  <a:latin typeface="Arial" panose="020B0604020202020204"/>
                </a:rPr>
                <a:t>）</a:t>
              </a:r>
              <a:endParaRPr lang="zh-CN" altLang="en-US" sz="1600" b="0" strike="noStrike" spc="-1">
                <a:latin typeface="Arial" panose="020B0604020202020204"/>
              </a:endParaRPr>
            </a:p>
          </p:txBody>
        </p:sp>
      </p:grpSp>
      <p:pic>
        <p:nvPicPr>
          <p:cNvPr id="373" name="图片 372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00" y="1133280"/>
            <a:ext cx="5811480" cy="555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4687920" y="2215080"/>
            <a:ext cx="5413320" cy="889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Thingsboard功能</a:t>
            </a:r>
            <a:r>
              <a:rPr lang="zh-CN" altLang="en-US" sz="2400" b="1" strike="noStrike" spc="-1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rPr>
              <a:t>（本章节：关系结构）</a:t>
            </a:r>
            <a:endParaRPr lang="zh-CN" altLang="en-US" sz="2400" b="1" strike="noStrike" spc="-1">
              <a:solidFill>
                <a:srgbClr val="FF0000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4689000" y="3110760"/>
            <a:ext cx="5413320" cy="1009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1100" b="0" strike="noStrike" spc="-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实现功能</a:t>
            </a:r>
            <a:endParaRPr lang="en-US" sz="11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1100" b="0" strike="noStrike" spc="-1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</a:rPr>
              <a:t>物联网应用提供服务器端基础设施</a:t>
            </a:r>
            <a:endParaRPr lang="en-US" sz="1100" b="0" strike="noStrike" spc="-1">
              <a:latin typeface="Arial" panose="020B0604020202020204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3780000" y="2728440"/>
            <a:ext cx="543960" cy="359280"/>
          </a:xfrm>
          <a:prstGeom prst="rect">
            <a:avLst/>
          </a:prstGeom>
          <a:noFill/>
          <a:ln w="117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55">
                <a:solidFill>
                  <a:srgbClr val="FFFFFF"/>
                </a:solidFill>
                <a:latin typeface="Impact" panose="020B0806030902050204"/>
                <a:ea typeface="微软雅黑" panose="020B0503020204020204" charset="-122"/>
              </a:rPr>
              <a:t>/02</a:t>
            </a:r>
            <a:endParaRPr lang="en-US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32cad468d848dc5e4896cbdfe41ba05"/>
          <p:cNvPicPr>
            <a:picLocks noChangeAspect="1"/>
          </p:cNvPicPr>
          <p:nvPr/>
        </p:nvPicPr>
        <p:blipFill>
          <a:blip r:embed="rId1"/>
          <a:srcRect l="21048" t="-245" r="13552"/>
          <a:stretch>
            <a:fillRect/>
          </a:stretch>
        </p:blipFill>
        <p:spPr>
          <a:xfrm>
            <a:off x="8184515" y="1034415"/>
            <a:ext cx="2528570" cy="2907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3528695" y="1249680"/>
            <a:ext cx="48494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</a:t>
            </a:r>
            <a:r>
              <a:rPr lang="en-US" altLang="zh-CN"/>
              <a:t>----</a:t>
            </a:r>
            <a:endParaRPr lang="zh-CN" altLang="en-US"/>
          </a:p>
          <a:p>
            <a:r>
              <a:rPr lang="zh-CN" altLang="en-US"/>
              <a:t>包括工控机、传感器、控制器及</a:t>
            </a:r>
            <a:r>
              <a:rPr lang="zh-CN" altLang="en-US"/>
              <a:t>反控设备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14290" y="4886960"/>
            <a:ext cx="3893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资产</a:t>
            </a:r>
            <a:r>
              <a:rPr lang="en-US" altLang="zh-CN">
                <a:sym typeface="+mn-ea"/>
              </a:rPr>
              <a:t>----</a:t>
            </a:r>
            <a:endParaRPr lang="zh-CN" altLang="en-US"/>
          </a:p>
          <a:p>
            <a:r>
              <a:rPr lang="zh-CN" altLang="en-US">
                <a:ea typeface="宋体" panose="02010600030101010101" pitchFamily="2" charset="-122"/>
              </a:rPr>
              <a:t>指代部署设备的场景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虾塘、工厂、</a:t>
            </a:r>
            <a:r>
              <a:rPr lang="zh-CN" altLang="en-US">
                <a:ea typeface="宋体" panose="02010600030101010101" pitchFamily="2" charset="-122"/>
              </a:rPr>
              <a:t>农场、公寓等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7" name="图片 6" descr="d5bc257c7e5d2b169b7e9ba9219a3c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90" y="3773805"/>
            <a:ext cx="3096895" cy="2833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圆角矩形 11"/>
          <p:cNvSpPr/>
          <p:nvPr/>
        </p:nvSpPr>
        <p:spPr>
          <a:xfrm>
            <a:off x="5629910" y="3279775"/>
            <a:ext cx="648335" cy="43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肘形连接符 13"/>
          <p:cNvCxnSpPr>
            <a:endCxn id="12" idx="2"/>
          </p:cNvCxnSpPr>
          <p:nvPr/>
        </p:nvCxnSpPr>
        <p:spPr>
          <a:xfrm flipV="1">
            <a:off x="4839970" y="3712210"/>
            <a:ext cx="1114425" cy="4394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2" idx="0"/>
          </p:cNvCxnSpPr>
          <p:nvPr/>
        </p:nvCxnSpPr>
        <p:spPr>
          <a:xfrm rot="16200000">
            <a:off x="6567805" y="1663065"/>
            <a:ext cx="1003300" cy="22301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678805" y="3342640"/>
            <a:ext cx="551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包含</a:t>
            </a:r>
            <a:endParaRPr lang="zh-CN" altLang="en-US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3507</Words>
  <Application>WPS 演示</Application>
  <PresentationFormat/>
  <Paragraphs>435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Arial</vt:lpstr>
      <vt:lpstr>宋体</vt:lpstr>
      <vt:lpstr>Wingdings</vt:lpstr>
      <vt:lpstr>Arial</vt:lpstr>
      <vt:lpstr>Symbol</vt:lpstr>
      <vt:lpstr>微软雅黑</vt:lpstr>
      <vt:lpstr>Impact</vt:lpstr>
      <vt:lpstr>DejaVu Sans</vt:lpstr>
      <vt:lpstr>Arial Unicode MS</vt:lpstr>
      <vt:lpstr>Calibri</vt:lpstr>
      <vt:lpstr>Segoe Print</vt:lpstr>
      <vt:lpstr>DejaVu Sans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增加一章节（功能与优势）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Nicdo</cp:lastModifiedBy>
  <cp:revision>99</cp:revision>
  <cp:lastPrinted>2018-06-07T16:00:00Z</cp:lastPrinted>
  <dcterms:created xsi:type="dcterms:W3CDTF">2018-06-07T16:00:00Z</dcterms:created>
  <dcterms:modified xsi:type="dcterms:W3CDTF">2019-02-13T09:11:00Z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iSlide</vt:lpwstr>
  </property>
  <property fmtid="{D5CDD505-2E9C-101B-9397-08002B2CF9AE}" pid="4" name="HiddenSlides">
    <vt:i4>0</vt:i4>
  </property>
  <property fmtid="{D5CDD505-2E9C-101B-9397-08002B2CF9AE}" pid="5" name="HyperlinkBase">
    <vt:lpwstr>https://www.islide.cc</vt:lpwstr>
  </property>
  <property fmtid="{D5CDD505-2E9C-101B-9397-08002B2CF9AE}" pid="6" name="HyperlinksChanged">
    <vt:bool>false</vt:bool>
  </property>
  <property fmtid="{D5CDD505-2E9C-101B-9397-08002B2CF9AE}" pid="7" name="KSOProductBuildVer">
    <vt:lpwstr>2052-11.1.0.8214</vt:lpwstr>
  </property>
  <property fmtid="{D5CDD505-2E9C-101B-9397-08002B2CF9AE}" pid="8" name="KSORubyTemplateID">
    <vt:lpwstr>2</vt:lpwstr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Manager">
    <vt:lpwstr>iSlide</vt:lpwstr>
  </property>
  <property fmtid="{D5CDD505-2E9C-101B-9397-08002B2CF9AE}" pid="12" name="Notes">
    <vt:i4>8</vt:i4>
  </property>
  <property fmtid="{D5CDD505-2E9C-101B-9397-08002B2CF9AE}" pid="13" name="PresentationFormat">
    <vt:lpwstr>宽屏</vt:lpwstr>
  </property>
  <property fmtid="{D5CDD505-2E9C-101B-9397-08002B2CF9AE}" pid="14" name="ScaleCrop">
    <vt:bool>false</vt:bool>
  </property>
  <property fmtid="{D5CDD505-2E9C-101B-9397-08002B2CF9AE}" pid="15" name="ShareDoc">
    <vt:bool>false</vt:bool>
  </property>
  <property fmtid="{D5CDD505-2E9C-101B-9397-08002B2CF9AE}" pid="16" name="Slides">
    <vt:i4>41</vt:i4>
  </property>
  <property fmtid="{D5CDD505-2E9C-101B-9397-08002B2CF9AE}" pid="17" name="iSlide.Theme">
    <vt:lpwstr>48706f29-9ca0-418e-876d-de7b156ca083</vt:lpwstr>
  </property>
</Properties>
</file>